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1" r:id="rId2"/>
    <p:sldMasterId id="2147483652" r:id="rId3"/>
    <p:sldMasterId id="2147483686" r:id="rId4"/>
    <p:sldMasterId id="2147483924" r:id="rId5"/>
    <p:sldMasterId id="2147483941" r:id="rId6"/>
    <p:sldMasterId id="2147483962" r:id="rId7"/>
    <p:sldMasterId id="2147485524" r:id="rId8"/>
    <p:sldMasterId id="2147485538" r:id="rId9"/>
  </p:sldMasterIdLst>
  <p:notesMasterIdLst>
    <p:notesMasterId r:id="rId62"/>
  </p:notesMasterIdLst>
  <p:sldIdLst>
    <p:sldId id="257" r:id="rId10"/>
    <p:sldId id="258" r:id="rId11"/>
    <p:sldId id="305" r:id="rId12"/>
    <p:sldId id="442" r:id="rId13"/>
    <p:sldId id="445" r:id="rId14"/>
    <p:sldId id="444" r:id="rId15"/>
    <p:sldId id="513" r:id="rId16"/>
    <p:sldId id="515" r:id="rId17"/>
    <p:sldId id="330" r:id="rId18"/>
    <p:sldId id="329" r:id="rId19"/>
    <p:sldId id="449" r:id="rId20"/>
    <p:sldId id="447" r:id="rId21"/>
    <p:sldId id="501" r:id="rId22"/>
    <p:sldId id="567" r:id="rId23"/>
    <p:sldId id="568" r:id="rId24"/>
    <p:sldId id="569" r:id="rId25"/>
    <p:sldId id="570" r:id="rId26"/>
    <p:sldId id="530" r:id="rId27"/>
    <p:sldId id="519" r:id="rId28"/>
    <p:sldId id="565" r:id="rId29"/>
    <p:sldId id="566" r:id="rId30"/>
    <p:sldId id="557" r:id="rId31"/>
    <p:sldId id="564" r:id="rId32"/>
    <p:sldId id="577" r:id="rId33"/>
    <p:sldId id="521" r:id="rId34"/>
    <p:sldId id="527" r:id="rId35"/>
    <p:sldId id="523" r:id="rId36"/>
    <p:sldId id="572" r:id="rId37"/>
    <p:sldId id="574" r:id="rId38"/>
    <p:sldId id="573" r:id="rId39"/>
    <p:sldId id="522" r:id="rId40"/>
    <p:sldId id="575" r:id="rId41"/>
    <p:sldId id="554" r:id="rId42"/>
    <p:sldId id="576" r:id="rId43"/>
    <p:sldId id="517" r:id="rId44"/>
    <p:sldId id="591" r:id="rId45"/>
    <p:sldId id="539" r:id="rId46"/>
    <p:sldId id="540" r:id="rId47"/>
    <p:sldId id="402" r:id="rId48"/>
    <p:sldId id="403" r:id="rId49"/>
    <p:sldId id="589" r:id="rId50"/>
    <p:sldId id="590" r:id="rId51"/>
    <p:sldId id="432" r:id="rId52"/>
    <p:sldId id="435" r:id="rId53"/>
    <p:sldId id="436" r:id="rId54"/>
    <p:sldId id="509" r:id="rId55"/>
    <p:sldId id="440" r:id="rId56"/>
    <p:sldId id="504" r:id="rId57"/>
    <p:sldId id="505" r:id="rId58"/>
    <p:sldId id="541" r:id="rId59"/>
    <p:sldId id="587" r:id="rId60"/>
    <p:sldId id="417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annes Frerick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CC13"/>
    <a:srgbClr val="D2D2D2"/>
    <a:srgbClr val="FF0066"/>
    <a:srgbClr val="969696"/>
    <a:srgbClr val="003366"/>
    <a:srgbClr val="FF0000"/>
    <a:srgbClr val="B2B2B2"/>
    <a:srgbClr val="FFFF99"/>
    <a:srgbClr val="FFCC00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44" autoAdjust="0"/>
    <p:restoredTop sz="99672" autoAdjust="0"/>
  </p:normalViewPr>
  <p:slideViewPr>
    <p:cSldViewPr>
      <p:cViewPr varScale="1">
        <p:scale>
          <a:sx n="72" d="100"/>
          <a:sy n="72" d="100"/>
        </p:scale>
        <p:origin x="-90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52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image" Target="../media/image1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EB2414CE-A955-B546-8153-EBFA70B23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911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iso.oceanobs.com/en/data/data-access-services/live-access-server-las/index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9203BD-F0EF-534B-8F54-CB3DA89EE0DC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MERIS: hermes.acri.fr</a:t>
            </a:r>
          </a:p>
          <a:p>
            <a:pPr eaLnBrk="1" hangingPunct="1">
              <a:defRPr/>
            </a:pPr>
            <a:r>
              <a:rPr lang="en-GB" smtClean="0">
                <a:cs typeface="+mn-cs"/>
              </a:rPr>
              <a:t>AATSR: </a:t>
            </a:r>
          </a:p>
          <a:p>
            <a:pPr eaLnBrk="1" hangingPunct="1">
              <a:defRPr/>
            </a:pPr>
            <a:r>
              <a:rPr lang="en-GB" smtClean="0">
                <a:cs typeface="+mn-cs"/>
              </a:rPr>
              <a:t>ALT: </a:t>
            </a:r>
            <a:r>
              <a:rPr lang="en-US" smtClean="0">
                <a:cs typeface="+mn-cs"/>
                <a:hlinkClick r:id="rId3"/>
              </a:rPr>
              <a:t>http://www.aviso.oceanobs.com/en/data/data-access-services/live-access-server-las/index.html</a:t>
            </a:r>
            <a:r>
              <a:rPr lang="en-US" smtClean="0">
                <a:cs typeface="+mn-cs"/>
              </a:rPr>
              <a:t> 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210C00-B3B3-964B-BDF0-B850C133FD3F}" type="slidenum">
              <a:rPr lang="it-IT"/>
              <a:pPr/>
              <a:t>21</a:t>
            </a:fld>
            <a:endParaRPr lang="it-IT"/>
          </a:p>
        </p:txBody>
      </p:sp>
      <p:sp>
        <p:nvSpPr>
          <p:cNvPr id="33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3588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7A382-B4C6-3143-9E71-E73F22A5924B}" type="slidenum">
              <a:rPr lang="it-IT"/>
              <a:pPr/>
              <a:t>22</a:t>
            </a:fld>
            <a:endParaRPr lang="it-IT"/>
          </a:p>
        </p:txBody>
      </p:sp>
      <p:sp>
        <p:nvSpPr>
          <p:cNvPr id="33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3588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Each one of the two blackbodies is seen by each one of the two scanners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once every second scan cycle for 16 pixels (pixels equivalent to 1km on ground)</a:t>
            </a:r>
          </a:p>
          <a:p>
            <a:pPr marL="228600" indent="-228600"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 VISCAL is seen by each one of the scanners once every second cycle for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16 pixels (pixels equivalent to 500m on ground).</a:t>
            </a:r>
          </a:p>
          <a:p>
            <a:pPr marL="228600" indent="-228600"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Green shows the flip state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414CE-A955-B546-8153-EBFA70B23F7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1904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FoV</a:t>
            </a:r>
            <a:r>
              <a:rPr lang="en-US" dirty="0" smtClean="0"/>
              <a:t> projected in</a:t>
            </a:r>
            <a:r>
              <a:rPr lang="en-US" baseline="0" dirty="0" smtClean="0"/>
              <a:t> the across-track direction as a function of scan time for a complete “Cycle Period” (that is two scan periods where </a:t>
            </a:r>
            <a:r>
              <a:rPr lang="en-US" baseline="0" dirty="0" err="1" smtClean="0"/>
              <a:t>Tscan</a:t>
            </a:r>
            <a:r>
              <a:rPr lang="en-US" baseline="0" dirty="0" smtClean="0"/>
              <a:t>=300 </a:t>
            </a:r>
            <a:r>
              <a:rPr lang="en-US" baseline="0" dirty="0" err="1" smtClean="0"/>
              <a:t>msec</a:t>
            </a:r>
            <a:r>
              <a:rPr lang="en-US" baseline="0" dirty="0" smtClean="0"/>
              <a:t>, H=800 km). Blue is nadir and pink is oblique.  Orange </a:t>
            </a:r>
            <a:r>
              <a:rPr lang="en-US" baseline="0" dirty="0" err="1" smtClean="0"/>
              <a:t>cureve</a:t>
            </a:r>
            <a:r>
              <a:rPr lang="en-US" baseline="0" dirty="0" smtClean="0"/>
              <a:t> is flip mirror transition.  +</a:t>
            </a:r>
            <a:r>
              <a:rPr lang="en-US" baseline="0" dirty="0" err="1" smtClean="0"/>
              <a:t>tive</a:t>
            </a:r>
            <a:r>
              <a:rPr lang="en-US" baseline="0" dirty="0" smtClean="0"/>
              <a:t> is Eastwards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On-ground swath in the across track direction as a function of scanning time (H=800 km)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Scan rotation angles for each target in a cycle period (2 scan periods)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414CE-A955-B546-8153-EBFA70B23F7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0513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One of the main changes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wrt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. respect to AATSR VIS channels is the use of a 4x diode array instead of 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single diode per channel.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SWIR use a 2x4 array instead of a single detector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 TIR uses a 1x2 array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4. F1: Implemented as additional wafers on S7 detector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 F2: same as S8 but with different gain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414CE-A955-B546-8153-EBFA70B23F7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39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159AF9-4954-754F-B5E7-D1C6A518AADC}" type="slidenum">
              <a:rPr lang="en-GB" sz="1200"/>
              <a:pPr eaLnBrk="1" hangingPunct="1"/>
              <a:t>26</a:t>
            </a:fld>
            <a:endParaRPr lang="en-GB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 cryogenic cooling system is required by SLSTR to provide the thermal environment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necessary for operating the instrument's infra-red detectors.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 CCS uses the 50-80K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Stirling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cycle cooler forming the building block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Cryo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Cooling System (CCS). The fact that this class of cooler (both 50 - 80 K coolers and 80 K predecessor) has accumulated over 140 years of in-flight use clearly reveals that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should be more than capable of meeting and exceeding the lifetime requirements of Sentinel 3.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SLSTR IR detectors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 required to operate at ~80 K in order to obtain the required performance.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Cryo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-Cooler System (CCS) is designed around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heriage</a:t>
            </a:r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 Cooling is provided by two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Astrium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50-80K single-stage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Stirling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coolers (as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used on MOPITT, MIPAS, AATSR, INTEGRAL, and other programmes)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 The coolers are mounted on the SLSTR structure using a dedicated bracket with the aim of minimizing the overall mass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 The two cold-tips are linked to the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cryobench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using flexible links which allow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relative displacement between the cooler assembly and the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cryobench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which are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expected to occur as a consequence of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thermoelastic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effects (both on ground and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 flight) and vibrations (during launch)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 The coolers are driven by a Cooler Drive Electronics (CDE)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 Accelerometers are used to sense the out of balance forces in the cooler system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and an algorithm in the CDE uses this information to minimize the exported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micro-vibrations by modifying the drive waveform of one cooler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 A flexible bellows assembly (FBA) is used so that the vacuum space in the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cryostat can be sealed during ground test but does not require decoupling before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launch; the FBA therefore is capable of allowing relative displacement between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cryocooler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assembly and the FPA during launch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414CE-A955-B546-8153-EBFA70B23F7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4012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indent="-176213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1400" dirty="0" smtClean="0"/>
              <a:t>SLSTR in flight calibration blackbodies:</a:t>
            </a:r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1400" dirty="0" smtClean="0"/>
              <a:t>Based on ATSR heritage</a:t>
            </a:r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1400" dirty="0" smtClean="0"/>
              <a:t>Also GERB, MIPAS, IASI…</a:t>
            </a:r>
            <a:endParaRPr lang="en-US" sz="1400" dirty="0" smtClean="0"/>
          </a:p>
          <a:p>
            <a:pPr marL="176213" indent="-176213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dirty="0" smtClean="0"/>
              <a:t>Provides a two point calibration for the three thermal IR channels</a:t>
            </a:r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dirty="0" smtClean="0"/>
              <a:t>two cavities for 2-point calibration</a:t>
            </a:r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dirty="0" smtClean="0"/>
              <a:t>one cold black body will drift at optical bench temperature (</a:t>
            </a:r>
            <a:r>
              <a:rPr lang="en-GB" sz="1400" dirty="0" smtClean="0"/>
              <a:t>T </a:t>
            </a:r>
            <a:r>
              <a:rPr lang="en-GB" sz="1400" dirty="0" smtClean="0">
                <a:sym typeface="Symbol" charset="0"/>
              </a:rPr>
              <a:t> </a:t>
            </a:r>
            <a:r>
              <a:rPr lang="en-GB" sz="1400" dirty="0" smtClean="0"/>
              <a:t>260 K)</a:t>
            </a:r>
            <a:endParaRPr lang="en-US" sz="1400" dirty="0" smtClean="0"/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dirty="0" smtClean="0"/>
              <a:t>one hot black body will be heated with constant power (</a:t>
            </a:r>
            <a:r>
              <a:rPr lang="en-GB" sz="1400" dirty="0" smtClean="0"/>
              <a:t>T </a:t>
            </a:r>
            <a:r>
              <a:rPr lang="en-GB" sz="1400" dirty="0" smtClean="0">
                <a:sym typeface="Symbol" charset="0"/>
              </a:rPr>
              <a:t></a:t>
            </a:r>
            <a:r>
              <a:rPr lang="en-GB" sz="1400" dirty="0" smtClean="0"/>
              <a:t> 305 K)</a:t>
            </a:r>
            <a:endParaRPr lang="en-US" sz="1400" dirty="0" smtClean="0"/>
          </a:p>
          <a:p>
            <a:pPr marL="176213" indent="-176213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b="1" dirty="0" smtClean="0"/>
              <a:t>Key Requirements:</a:t>
            </a:r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b="1" dirty="0" smtClean="0"/>
              <a:t>Effective emissivity &gt; 0.998 averaged over the viewed area</a:t>
            </a:r>
            <a:endParaRPr lang="en-GB" sz="1400" b="1" dirty="0" smtClean="0"/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b="1" dirty="0" smtClean="0"/>
              <a:t>Temperature non-uniformity (for the target area) &lt; 0.02 K</a:t>
            </a:r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b="1" dirty="0" smtClean="0"/>
              <a:t>Temperature measurement error &lt;0.02 K BOL with a maximum drift of 0.03 K EOL</a:t>
            </a:r>
          </a:p>
          <a:p>
            <a:pPr marL="628650" lvl="1" indent="-185738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400" b="1" dirty="0" smtClean="0"/>
              <a:t>Temperature stability &lt;0.0003 K/s</a:t>
            </a:r>
            <a:endParaRPr lang="en-GB" sz="1400" b="1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A8875C-91CF-C94B-B6B2-979828F5CF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effective emissivity &gt; 0.998 averaged over the viewed area</a:t>
            </a: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 non-uniformity (for the target area) &lt; 0.02 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 measurement error &lt;0.02 K BOL with a maximum drift of 0.03 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EOL</a:t>
            </a: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 stability &lt;0.0003 K/s</a:t>
            </a: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Uses 8 precision temperature sensors and 32 Thermistors.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414CE-A955-B546-8153-EBFA70B23F7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8000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1800" dirty="0" smtClean="0">
                <a:latin typeface="Arial" charset="0"/>
                <a:ea typeface="ＭＳ Ｐゴシック" charset="0"/>
              </a:rPr>
              <a:t>Demonstrate that the 'on-board' radiometric calibration works under flight representative thermal conditions.</a:t>
            </a:r>
          </a:p>
          <a:p>
            <a:pPr lvl="1">
              <a:lnSpc>
                <a:spcPct val="90000"/>
              </a:lnSpc>
            </a:pPr>
            <a:r>
              <a:rPr lang="en-GB" sz="1600" dirty="0" smtClean="0">
                <a:solidFill>
                  <a:srgbClr val="A11203"/>
                </a:solidFill>
                <a:latin typeface="Arial" charset="0"/>
                <a:ea typeface="ＭＳ Ｐゴシック" charset="0"/>
              </a:rPr>
              <a:t>BOL and EOL conditions</a:t>
            </a:r>
          </a:p>
          <a:p>
            <a:pPr lvl="1">
              <a:lnSpc>
                <a:spcPct val="90000"/>
              </a:lnSpc>
            </a:pPr>
            <a:r>
              <a:rPr lang="en-GB" sz="1600" dirty="0" smtClean="0">
                <a:solidFill>
                  <a:srgbClr val="A11203"/>
                </a:solidFill>
                <a:latin typeface="Arial" charset="0"/>
                <a:ea typeface="ＭＳ Ｐゴシック" charset="0"/>
              </a:rPr>
              <a:t>Simulated orbital transient thermal conditions</a:t>
            </a:r>
            <a:endParaRPr lang="en-GB" sz="1600" dirty="0" smtClean="0">
              <a:solidFill>
                <a:srgbClr val="0E0062"/>
              </a:solidFill>
              <a:latin typeface="Arial" charset="0"/>
              <a:ea typeface="ＭＳ Ｐゴシック" charset="0"/>
            </a:endParaRPr>
          </a:p>
          <a:p>
            <a:r>
              <a:rPr lang="en-GB" sz="1800" dirty="0" smtClean="0">
                <a:latin typeface="Arial" charset="0"/>
                <a:ea typeface="ＭＳ Ｐゴシック" charset="0"/>
              </a:rPr>
              <a:t>Perform the 'on-board' radiometric calibration for a range of target temperatures between 210K and 320K.</a:t>
            </a:r>
          </a:p>
          <a:p>
            <a:pPr lvl="1"/>
            <a:r>
              <a:rPr lang="en-GB" sz="1600" dirty="0" smtClean="0">
                <a:solidFill>
                  <a:srgbClr val="A11203"/>
                </a:solidFill>
                <a:latin typeface="Arial" charset="0"/>
                <a:ea typeface="ＭＳ Ｐゴシック" charset="0"/>
              </a:rPr>
              <a:t>Verify the absolute accuracy of the on-board calibration against external targets</a:t>
            </a:r>
          </a:p>
          <a:p>
            <a:pPr lvl="1"/>
            <a:r>
              <a:rPr lang="en-GB" sz="1600" dirty="0" smtClean="0">
                <a:solidFill>
                  <a:srgbClr val="A11203"/>
                </a:solidFill>
                <a:latin typeface="Arial" charset="0"/>
                <a:ea typeface="ＭＳ Ｐゴシック" charset="0"/>
              </a:rPr>
              <a:t>Verify that each IR channel produces self consistent results in both views</a:t>
            </a:r>
          </a:p>
          <a:p>
            <a:pPr lvl="1"/>
            <a:r>
              <a:rPr lang="en-GB" sz="1600" dirty="0" smtClean="0">
                <a:solidFill>
                  <a:srgbClr val="A11203"/>
                </a:solidFill>
                <a:latin typeface="Arial" charset="0"/>
                <a:ea typeface="ＭＳ Ｐゴシック" charset="0"/>
              </a:rPr>
              <a:t>Measurement of radiometric noise vs. scene temperature</a:t>
            </a:r>
          </a:p>
          <a:p>
            <a:pPr lvl="1"/>
            <a:r>
              <a:rPr lang="en-GB" sz="1600" dirty="0" smtClean="0">
                <a:solidFill>
                  <a:srgbClr val="A11203"/>
                </a:solidFill>
                <a:latin typeface="Arial" charset="0"/>
                <a:ea typeface="ＭＳ Ｐゴシック" charset="0"/>
              </a:rPr>
              <a:t>Measurement of signal channel non-linearity to provide appropriate corrections</a:t>
            </a:r>
          </a:p>
          <a:p>
            <a:r>
              <a:rPr lang="en-GB" sz="1800" dirty="0" smtClean="0">
                <a:latin typeface="Arial" charset="0"/>
                <a:ea typeface="ＭＳ Ｐゴシック" charset="0"/>
              </a:rPr>
              <a:t>Verify the calibration around the full instrument field-of-view</a:t>
            </a:r>
          </a:p>
          <a:p>
            <a:pPr lvl="1">
              <a:lnSpc>
                <a:spcPct val="90000"/>
              </a:lnSpc>
            </a:pPr>
            <a:r>
              <a:rPr lang="en-GB" sz="1600" dirty="0" smtClean="0">
                <a:solidFill>
                  <a:srgbClr val="A11203"/>
                </a:solidFill>
                <a:latin typeface="Arial" charset="0"/>
                <a:ea typeface="ＭＳ Ｐゴシック" charset="0"/>
              </a:rPr>
              <a:t>Determine and measure any scan dependent variation in the radiometric performance.</a:t>
            </a:r>
          </a:p>
          <a:p>
            <a:pPr lvl="1"/>
            <a:r>
              <a:rPr lang="en-GB" sz="1600" dirty="0" smtClean="0">
                <a:solidFill>
                  <a:srgbClr val="A11203"/>
                </a:solidFill>
                <a:latin typeface="Arial" charset="0"/>
                <a:ea typeface="ＭＳ Ｐゴシック" charset="0"/>
              </a:rPr>
              <a:t>Determination of swath width to verify required clearance at ends of swath</a:t>
            </a:r>
            <a:endParaRPr lang="en-US" sz="1600" dirty="0" smtClean="0">
              <a:latin typeface="Arial" charset="0"/>
              <a:ea typeface="ＭＳ Ｐゴシック" charset="0"/>
            </a:endParaRPr>
          </a:p>
          <a:p>
            <a:r>
              <a:rPr lang="en-GB" sz="1800" dirty="0" smtClean="0">
                <a:latin typeface="Arial" charset="0"/>
                <a:ea typeface="ＭＳ Ｐゴシック" charset="0"/>
              </a:rPr>
              <a:t>Measure the effect on the radiometric calibration vs. detector</a:t>
            </a:r>
            <a:r>
              <a:rPr lang="en-GB" sz="1600" dirty="0" smtClean="0">
                <a:latin typeface="Arial" charset="0"/>
                <a:ea typeface="ＭＳ Ｐゴシック" charset="0"/>
              </a:rPr>
              <a:t> </a:t>
            </a:r>
            <a:r>
              <a:rPr lang="en-GB" sz="1800" dirty="0" smtClean="0">
                <a:latin typeface="Arial" charset="0"/>
                <a:ea typeface="ＭＳ Ｐゴシック" charset="0"/>
              </a:rPr>
              <a:t>temperature.</a:t>
            </a:r>
          </a:p>
          <a:p>
            <a:r>
              <a:rPr lang="en-GB" sz="1800" dirty="0" smtClean="0">
                <a:latin typeface="Arial" charset="0"/>
                <a:ea typeface="ＭＳ Ｐゴシック" charset="0"/>
              </a:rPr>
              <a:t>Verify the calibration with the on-board black-bodies set at different power levels.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414CE-A955-B546-8153-EBFA70B23F7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348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CE5AFF-A18C-DD4C-9244-EDAF093448EF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mtClean="0">
                <a:cs typeface="+mn-cs"/>
              </a:rPr>
              <a:t>MERIS Accuracy: 2-5% full range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Surface reflectance (ocean) &lt;2 x 10 -4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Surface reflectance (Land) &lt; 5%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Chlorophyll retrieval &lt; 15 %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Yellow substance &lt; 30 %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Suspended matter &lt; 15 %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Water vapour &lt; 20%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Cloud albedo &lt; 2 %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Cloud optical thickness ~ 10%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Cloud top pressure ~ 40 hPa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MERIS Vegetation Index:-N/A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Water vapour &lt; 20% </a:t>
            </a:r>
            <a:br>
              <a:rPr lang="en-US" smtClean="0">
                <a:cs typeface="+mn-cs"/>
              </a:rPr>
            </a:br>
            <a:r>
              <a:rPr lang="en-US" smtClean="0">
                <a:cs typeface="+mn-cs"/>
              </a:rPr>
              <a:t>Cloud optical thickness ~ 10%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mtClean="0">
                <a:cs typeface="+mn-cs"/>
              </a:rPr>
              <a:t>AATSR </a:t>
            </a:r>
            <a:r>
              <a:rPr lang="en-US" smtClean="0">
                <a:cs typeface="+mn-cs"/>
              </a:rPr>
              <a:t>Sea surface temperature: &lt;0.5K over 0.5 deg x 0.5 deg (lat/long) area with 80% cloud cover Land surface temperature: 0.1K (relative)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mtClean="0">
                <a:cs typeface="+mn-cs"/>
              </a:rPr>
              <a:t>AATSR LST: &lt;1K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mtClean="0">
                <a:cs typeface="+mn-cs"/>
              </a:rPr>
              <a:t>RA-2 </a:t>
            </a:r>
            <a:r>
              <a:rPr lang="en-US" smtClean="0">
                <a:cs typeface="+mn-cs"/>
              </a:rPr>
              <a:t>Altitude: better than 4.5cm,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RA-2 Wave height: better than 5% or 0.25m </a:t>
            </a:r>
            <a:endParaRPr lang="en-GB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8B5ACC-E269-984A-8C33-DD04DB6B7F57}" type="slidenum">
              <a:rPr lang="en-GB"/>
              <a:pPr>
                <a:defRPr/>
              </a:pPr>
              <a:t>37</a:t>
            </a:fld>
            <a:endParaRPr lang="en-GB"/>
          </a:p>
        </p:txBody>
      </p:sp>
      <p:sp>
        <p:nvSpPr>
          <p:cNvPr id="272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2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E7FAB7-661B-614C-B0C5-F1BE556E07E0}" type="slidenum">
              <a:rPr lang="en-GB"/>
              <a:pPr>
                <a:defRPr/>
              </a:pPr>
              <a:t>38</a:t>
            </a:fld>
            <a:endParaRPr lang="en-GB"/>
          </a:p>
        </p:txBody>
      </p:sp>
      <p:sp>
        <p:nvSpPr>
          <p:cNvPr id="272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2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4ABB-ECA8-0B49-89D3-C92B2F1BB2CF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n-cs"/>
              </a:rPr>
              <a:t>S3 has highly autonomous onboard operations: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Continuous acquisitions for SRAL, MWR and SLSTR SWIR 2&amp;3, TIR and FIRE channels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For OLCI and SLSTR VIS and SWIR 1 channel acquisition only over sun illuminated ground track (SZA &lt; 80deg)</a:t>
            </a:r>
          </a:p>
          <a:p>
            <a:pPr eaLnBrk="1" hangingPunct="1">
              <a:defRPr/>
            </a:pPr>
            <a:r>
              <a:rPr lang="en-GB" dirty="0" smtClean="0">
                <a:cs typeface="+mn-cs"/>
              </a:rPr>
              <a:t>Operations based on </a:t>
            </a:r>
            <a:r>
              <a:rPr lang="en-GB" b="1" dirty="0" smtClean="0">
                <a:cs typeface="+mn-cs"/>
              </a:rPr>
              <a:t>Position Timeline</a:t>
            </a:r>
            <a:r>
              <a:rPr lang="en-GB" dirty="0" smtClean="0">
                <a:cs typeface="+mn-cs"/>
              </a:rPr>
              <a:t> (repeating every 365 orbit)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	SRAL LRM/SAR mode commanding (depending terrain)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 	SRAL Calibration mode commanding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	OLCI Calibration mode commanding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-	S-band and X-band commanding</a:t>
            </a:r>
            <a:endParaRPr lang="en-GB" b="1" dirty="0" smtClean="0">
              <a:cs typeface="+mn-cs"/>
            </a:endParaRPr>
          </a:p>
          <a:p>
            <a:pPr eaLnBrk="1" hangingPunct="1">
              <a:defRPr/>
            </a:pPr>
            <a:endParaRPr lang="en-GB" b="1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C6F9F4-1600-7741-B817-44DB5AF4848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E5CAA2C-EC53-7045-AAE6-DB13853FA146}" type="slidenum">
              <a:rPr lang="en-US" sz="1200" b="0"/>
              <a:pPr algn="r" eaLnBrk="1" hangingPunct="1"/>
              <a:t>40</a:t>
            </a:fld>
            <a:endParaRPr lang="en-US" sz="1200" b="0"/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81038"/>
            <a:ext cx="4538663" cy="3403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650" y="4357688"/>
            <a:ext cx="5080000" cy="4084637"/>
          </a:xfrm>
        </p:spPr>
        <p:txBody>
          <a:bodyPr lIns="84393" tIns="42197" rIns="84393" bIns="42197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pitchFamily="34" charset="0"/>
            </a:endParaRPr>
          </a:p>
        </p:txBody>
      </p:sp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9334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9334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9334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9334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9334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DB037A5-7781-4BA1-8FAA-545FCB8B9F40}" type="slidenum">
              <a:rPr lang="en-GB" sz="1200" b="0">
                <a:solidFill>
                  <a:prstClr val="black"/>
                </a:solidFill>
                <a:latin typeface="Arial" pitchFamily="34" charset="0"/>
                <a:cs typeface="+mn-cs"/>
              </a:rPr>
              <a:pPr eaLnBrk="1" hangingPunct="1"/>
              <a:t>41</a:t>
            </a:fld>
            <a:endParaRPr lang="en-GB" sz="1200" b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 smtClean="0">
              <a:latin typeface="Calibri" charset="0"/>
            </a:endParaRPr>
          </a:p>
        </p:txBody>
      </p:sp>
      <p:sp>
        <p:nvSpPr>
          <p:cNvPr id="4301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>
              <a:defRPr/>
            </a:pPr>
            <a:fld id="{3A7CDC42-450A-5647-AD1F-2A0EA2546146}" type="slidenum">
              <a:rPr lang="en-GB" smtClean="0"/>
              <a:pPr>
                <a:defRPr/>
              </a:pPr>
              <a:t>44</a:t>
            </a:fld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 dirty="0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Comparison with Similar ENVISAT instruments products:</a:t>
            </a:r>
          </a:p>
          <a:p>
            <a:r>
              <a:rPr lang="en-GB" dirty="0" smtClean="0"/>
              <a:t>AATSR  L1 GBTR ~0.7 GB /orbit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414CE-A955-B546-8153-EBFA70B23F7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485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fld id="{53EA930C-6F31-764E-8D07-B134E660CF58}" type="slidenum">
              <a:rPr lang="en-US">
                <a:solidFill>
                  <a:srgbClr val="000000"/>
                </a:solidFill>
                <a:latin typeface="Calibri" charset="0"/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 b="1">
                <a:solidFill>
                  <a:schemeClr val="bg1"/>
                </a:solidFill>
                <a:latin typeface="Calibri" charset="0"/>
              </a:rPr>
              <a:t>Sun-synchronous frozen orbit close to 800 km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>
                <a:solidFill>
                  <a:schemeClr val="bg1"/>
                </a:solidFill>
                <a:latin typeface="Calibri" charset="0"/>
              </a:rPr>
              <a:t>	• Required for optical observations continuity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GB" sz="800">
              <a:solidFill>
                <a:schemeClr val="bg1"/>
              </a:solidFill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800">
                <a:solidFill>
                  <a:schemeClr val="bg1"/>
                </a:solidFill>
                <a:latin typeface="Calibri" charset="0"/>
              </a:rPr>
              <a:t>•	</a:t>
            </a:r>
            <a:r>
              <a:rPr lang="en-GB" sz="800" b="1">
                <a:solidFill>
                  <a:schemeClr val="bg1"/>
                </a:solidFill>
                <a:latin typeface="Calibri" charset="0"/>
              </a:rPr>
              <a:t>Topography mission requirements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>
                <a:solidFill>
                  <a:schemeClr val="bg1"/>
                </a:solidFill>
                <a:latin typeface="Calibri" charset="0"/>
              </a:rPr>
              <a:t>	• Repeat cycle &gt; 20 days,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>
                <a:solidFill>
                  <a:schemeClr val="bg1"/>
                </a:solidFill>
                <a:latin typeface="Calibri" charset="0"/>
              </a:rPr>
              <a:t>	• Optimum Topography mission spatial sampling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>
                <a:solidFill>
                  <a:schemeClr val="bg1"/>
                </a:solidFill>
                <a:latin typeface="Calibri" charset="0"/>
              </a:rPr>
              <a:t>	• Minimization of aliasing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GB" sz="800">
              <a:solidFill>
                <a:schemeClr val="bg1"/>
              </a:solidFill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800">
                <a:solidFill>
                  <a:schemeClr val="bg1"/>
                </a:solidFill>
                <a:latin typeface="Calibri" charset="0"/>
              </a:rPr>
              <a:t>•	</a:t>
            </a:r>
            <a:r>
              <a:rPr lang="en-GB" sz="800" b="1">
                <a:solidFill>
                  <a:schemeClr val="bg1"/>
                </a:solidFill>
                <a:latin typeface="Calibri" charset="0"/>
              </a:rPr>
              <a:t>Ocean Colour mission requirements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>
                <a:solidFill>
                  <a:schemeClr val="bg1"/>
                </a:solidFill>
                <a:latin typeface="Calibri" charset="0"/>
              </a:rPr>
              <a:t>	• 2-day global coverage with 2 satellites, 4 days with one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>
                <a:solidFill>
                  <a:schemeClr val="bg1"/>
                </a:solidFill>
                <a:latin typeface="Calibri" charset="0"/>
              </a:rPr>
              <a:t>Implies a sub-cycle of 4 days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>
                <a:solidFill>
                  <a:schemeClr val="bg1"/>
                </a:solidFill>
                <a:latin typeface="Calibri" charset="0"/>
              </a:rPr>
              <a:t>	• Local time of observation shall be &gt; 10 h to avoid morning haze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GB" sz="800">
              <a:solidFill>
                <a:schemeClr val="bg1"/>
              </a:solidFill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800">
                <a:solidFill>
                  <a:schemeClr val="bg1"/>
                </a:solidFill>
                <a:latin typeface="Calibri" charset="0"/>
              </a:rPr>
              <a:t>•	</a:t>
            </a:r>
            <a:r>
              <a:rPr lang="en-GB" sz="800" b="1">
                <a:solidFill>
                  <a:schemeClr val="bg1"/>
                </a:solidFill>
                <a:latin typeface="Calibri" charset="0"/>
              </a:rPr>
              <a:t>Sea Surface Temperature mission requirements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800">
                <a:solidFill>
                  <a:schemeClr val="bg1"/>
                </a:solidFill>
                <a:latin typeface="Calibri" charset="0"/>
              </a:rPr>
              <a:t>	• Local time at node shall be &lt; 11 h to avoid skin effects</a:t>
            </a:r>
            <a:endParaRPr lang="en-GB" sz="800" b="1">
              <a:solidFill>
                <a:schemeClr val="bg1"/>
              </a:solidFill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800">
                <a:latin typeface="Calibri" charset="0"/>
              </a:rPr>
              <a:t>The second S3 satellite shall be positioned ensuring the best compromise between: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800">
                <a:latin typeface="Calibri" charset="0"/>
              </a:rPr>
              <a:t>The minimum OC mission Revisit Time (the most stringent RT requirement due to Sun-glint constraint)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 lvl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800">
                <a:latin typeface="Calibri" charset="0"/>
              </a:rPr>
              <a:t>The most regular Topography mission spatial sampling (smallest 27-days mesh cell size)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8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800">
                <a:latin typeface="Calibri" charset="0"/>
              </a:rPr>
              <a:t>Phasing the two satellites on the same orbit with an anomaly difference of 180° fulfils both objectives.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GB" sz="800">
              <a:latin typeface="Calibri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Calibri" pitchFamily="34" charset="0"/>
                <a:cs typeface="MS PGothic" charset="0"/>
              </a:rPr>
              <a:t>Instrument calibration and operational product validation phase</a:t>
            </a:r>
          </a:p>
          <a:p>
            <a:pPr>
              <a:defRPr/>
            </a:pPr>
            <a:r>
              <a:rPr lang="en-GB" dirty="0" smtClean="0">
                <a:latin typeface="Calibri" pitchFamily="34" charset="0"/>
                <a:cs typeface="MS PGothic" charset="0"/>
              </a:rPr>
              <a:t>Bring the overall satellite into operational state </a:t>
            </a:r>
          </a:p>
          <a:p>
            <a:pPr>
              <a:defRPr/>
            </a:pPr>
            <a:r>
              <a:rPr lang="en-GB" dirty="0" smtClean="0">
                <a:latin typeface="Calibri" pitchFamily="34" charset="0"/>
                <a:cs typeface="MS PGothic" charset="0"/>
              </a:rPr>
              <a:t>Activate (successively) all payload modes and all related ground processing</a:t>
            </a:r>
          </a:p>
          <a:p>
            <a:pPr>
              <a:defRPr/>
            </a:pPr>
            <a:r>
              <a:rPr lang="en-GB" dirty="0" smtClean="0">
                <a:latin typeface="Calibri" pitchFamily="34" charset="0"/>
                <a:cs typeface="MS PGothic" charset="0"/>
              </a:rPr>
              <a:t>Characterize mission data acquisition and related ground processing (Lo, L1, L2)</a:t>
            </a:r>
          </a:p>
          <a:p>
            <a:pPr>
              <a:defRPr/>
            </a:pPr>
            <a:r>
              <a:rPr lang="en-GB" dirty="0" smtClean="0">
                <a:latin typeface="Calibri" pitchFamily="34" charset="0"/>
                <a:cs typeface="MS PGothic" charset="0"/>
              </a:rPr>
              <a:t>Validate a core set of L1 and L2 products (L2 operational products)</a:t>
            </a:r>
            <a:endParaRPr lang="en-GB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9296B-2A4B-8C4C-BDA9-DF2009E49722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34E436-3FB1-D848-B217-DA79C6248D08}" type="slidenum">
              <a:rPr lang="en-GB"/>
              <a:pPr>
                <a:defRPr/>
              </a:pPr>
              <a:t>50</a:t>
            </a:fld>
            <a:endParaRPr lang="en-GB"/>
          </a:p>
        </p:txBody>
      </p:sp>
      <p:sp>
        <p:nvSpPr>
          <p:cNvPr id="272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279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D62C7-654C-CC4B-8736-35671448F28E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871191-6147-9645-99A5-28D5D96A8F7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681038"/>
            <a:ext cx="4537075" cy="3403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xfrm>
            <a:off x="882650" y="4357688"/>
            <a:ext cx="5080000" cy="4084637"/>
          </a:xfrm>
        </p:spPr>
        <p:txBody>
          <a:bodyPr lIns="84408" tIns="42204" rIns="84408" bIns="42204"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One of the five OLCI Cameras (here an engineering model), the insert showing the charge-coupled device (CCD)</a:t>
            </a:r>
            <a:r>
              <a:rPr lang="en-GB" dirty="0" smtClean="0">
                <a:cs typeface="+mn-cs"/>
              </a:rPr>
              <a:t> </a:t>
            </a:r>
            <a:endParaRPr lang="fr-FR" dirty="0" smtClean="0">
              <a:cs typeface="+mn-cs"/>
            </a:endParaRPr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902075" y="8713788"/>
            <a:ext cx="29432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 anchor="b"/>
          <a:lstStyle>
            <a:lvl1pPr defTabSz="8445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445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445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445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445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261598A-D30E-4E4C-8A6B-656730E4BF8D}" type="slidenum">
              <a:rPr lang="en-US" sz="1100" b="0">
                <a:latin typeface="Verdana" charset="0"/>
              </a:rPr>
              <a:pPr algn="r" eaLnBrk="1" hangingPunct="1"/>
              <a:t>9</a:t>
            </a:fld>
            <a:endParaRPr lang="en-US" sz="1100" b="0"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fld id="{7DB2BCC0-C9BB-E24C-8EA3-7421E23053CF}" type="slidenum">
              <a:rPr lang="de-DE">
                <a:solidFill>
                  <a:srgbClr val="000000"/>
                </a:solidFill>
                <a:latin typeface="Calibri" charset="0"/>
              </a:rPr>
              <a:pPr>
                <a:defRPr/>
              </a:pPr>
              <a:t>11</a:t>
            </a:fld>
            <a:endParaRPr lang="de-DE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4316413"/>
            <a:ext cx="5856288" cy="4060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6E7806-70B4-654A-B521-F8E5F2674B23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272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2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52EC8-A0F8-9D44-9BBE-D237F8B66501}" type="slidenum">
              <a:rPr lang="en-US"/>
              <a:pPr/>
              <a:t>19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b="1">
                <a:solidFill>
                  <a:schemeClr val="accent1"/>
                </a:solidFill>
              </a:rPr>
              <a:t>The dual scan is based on two flat rotating mirrors and  one flip mirror switching from one view to the other</a:t>
            </a:r>
            <a:endParaRPr lang="en-US"/>
          </a:p>
          <a:p>
            <a:pPr>
              <a:spcAft>
                <a:spcPct val="40000"/>
              </a:spcAft>
              <a:buFontTx/>
              <a:buChar char="•"/>
            </a:pPr>
            <a:r>
              <a:rPr lang="it-IT" i="1">
                <a:solidFill>
                  <a:schemeClr val="accent1"/>
                </a:solidFill>
              </a:rPr>
              <a:t>The scan mirrors rotate on a 300 msec time basis, half of AATSR</a:t>
            </a:r>
          </a:p>
          <a:p>
            <a:pPr>
              <a:spcAft>
                <a:spcPct val="40000"/>
              </a:spcAft>
              <a:buFontTx/>
              <a:buChar char="•"/>
            </a:pPr>
            <a:r>
              <a:rPr lang="it-IT" i="1">
                <a:solidFill>
                  <a:schemeClr val="accent1"/>
                </a:solidFill>
              </a:rPr>
              <a:t>The in flight calibration period is 600 msec, since each calibration source is seen by each view once every second scan cycle</a:t>
            </a:r>
          </a:p>
          <a:p>
            <a:endParaRPr lang="en-GB" sz="600"/>
          </a:p>
          <a:p>
            <a:endParaRPr lang="en-GB" sz="600"/>
          </a:p>
          <a:p>
            <a:r>
              <a:rPr lang="en-GB" sz="600"/>
              <a:t>Each view uses its own scanner (flat scan mirrors)</a:t>
            </a:r>
            <a:endParaRPr lang="en-GB" sz="600" b="1">
              <a:solidFill>
                <a:srgbClr val="464847"/>
              </a:solidFill>
            </a:endParaRPr>
          </a:p>
          <a:p>
            <a:r>
              <a:rPr lang="en-GB" sz="600">
                <a:solidFill>
                  <a:srgbClr val="464847"/>
                </a:solidFill>
              </a:rPr>
              <a:t>Each</a:t>
            </a:r>
            <a:r>
              <a:rPr lang="en-GB" sz="600" b="1">
                <a:solidFill>
                  <a:srgbClr val="464847"/>
                </a:solidFill>
              </a:rPr>
              <a:t> </a:t>
            </a:r>
            <a:r>
              <a:rPr lang="en-GB" sz="600"/>
              <a:t>scan includes 2 IFOV earth views, calibration sources (BBs, VISCAL)</a:t>
            </a:r>
          </a:p>
          <a:p>
            <a:r>
              <a:rPr lang="en-GB" sz="600"/>
              <a:t>Views are seen by the front collecting and refocusing optics (Primary Mirrors) </a:t>
            </a:r>
          </a:p>
          <a:p>
            <a:r>
              <a:rPr lang="en-GB" sz="600"/>
              <a:t> Recombination optics to bring 2 optical paths into a single set of Focal Plane assemblies (FPA) after a common field plane used as intermediate field stop</a:t>
            </a:r>
          </a:p>
          <a:p>
            <a:endParaRPr lang="en-GB" sz="600"/>
          </a:p>
          <a:p>
            <a:endParaRPr lang="en-GB" sz="600"/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ECD34-F817-264A-A5B0-50283B30C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971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A649F-F8D9-B045-8EB4-330A0C6EE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97644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157637735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49707640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260780861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9763" y="128588"/>
            <a:ext cx="7796212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4050" y="965200"/>
            <a:ext cx="3810000" cy="2465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6450" y="965200"/>
            <a:ext cx="3810000" cy="2465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4050" y="3582988"/>
            <a:ext cx="3810000" cy="246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6450" y="3582988"/>
            <a:ext cx="3810000" cy="246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747094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763" y="128588"/>
            <a:ext cx="7796212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965200"/>
            <a:ext cx="3810000" cy="5083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6450" y="965200"/>
            <a:ext cx="3810000" cy="2465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6450" y="3582988"/>
            <a:ext cx="3810000" cy="246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fld id="{80290FEF-9740-664E-ABED-347C0BE35667}" type="slidenum">
              <a:rPr lang="en-US" sz="2400" b="0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US" sz="24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73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53975"/>
            <a:ext cx="2071687" cy="6072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53975"/>
            <a:ext cx="6067425" cy="6072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CDBE3-FA09-2F44-BF6B-ECCE2E813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9153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143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3481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27528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75" y="1673225"/>
            <a:ext cx="380365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8825" y="1673225"/>
            <a:ext cx="380365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6679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561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1119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6261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1729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1FE35-A900-AD4F-BD7B-EE2B347EF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8770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89232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6708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50" y="163513"/>
            <a:ext cx="1939925" cy="58277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775" y="163513"/>
            <a:ext cx="5667375" cy="5827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2971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2856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674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3649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5117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1456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4422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644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CBBE7-CEC3-8C45-8C78-530642036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2163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43895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83092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6854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6281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31775" y="6524625"/>
            <a:ext cx="219075" cy="214313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E99408D4-AE79-1A42-A1C2-B722E737D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86156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31775" y="6524625"/>
            <a:ext cx="219075" cy="214313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8B73238E-795D-0C46-B8FD-9CF3505E6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472362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en-GB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31775" y="6524625"/>
            <a:ext cx="219075" cy="214313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EC4CCDC6-C6D9-8E4D-9591-0A1F5FC4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911042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3AD7-26FB-AD47-9243-7DA2ABD8AD09}" type="datetimeFigureOut">
              <a:rPr lang="en-US"/>
              <a:pPr>
                <a:defRPr/>
              </a:pPr>
              <a:t>7/3/2012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1775" y="6524625"/>
            <a:ext cx="219075" cy="214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D1A8B-9E17-374B-BB78-9DC5F98471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89338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15963" y="6405563"/>
            <a:ext cx="5216525" cy="2301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/>
              <a:t>ESA UNCLASSIFIED – For Internal Use</a:t>
            </a:r>
          </a:p>
        </p:txBody>
      </p:sp>
    </p:spTree>
    <p:extLst>
      <p:ext uri="{BB962C8B-B14F-4D97-AF65-F5344CB8AC3E}">
        <p14:creationId xmlns:p14="http://schemas.microsoft.com/office/powerpoint/2010/main" xmlns="" val="3237235417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124744"/>
            <a:ext cx="8785225" cy="439261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74145" y="210312"/>
            <a:ext cx="6911975" cy="62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76395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AFA1A-2809-184C-99EA-21C2E89AF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5786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4634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1076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96178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81" y="1673225"/>
            <a:ext cx="380365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8825" y="1673225"/>
            <a:ext cx="380365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9437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6237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816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0051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2328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56400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530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96027-49E5-5041-800E-7BC8A5CC0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6535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612" y="163513"/>
            <a:ext cx="1939925" cy="58277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775" y="163513"/>
            <a:ext cx="5667375" cy="5827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8315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1" y="163513"/>
            <a:ext cx="6200775" cy="862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81" y="1673225"/>
            <a:ext cx="3803650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8825" y="1673225"/>
            <a:ext cx="3803650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7844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2775" y="163513"/>
            <a:ext cx="7759700" cy="5827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487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1" y="163513"/>
            <a:ext cx="6200775" cy="862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81" y="1673225"/>
            <a:ext cx="3803650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8825" y="1673225"/>
            <a:ext cx="3803650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8825" y="3908425"/>
            <a:ext cx="3803650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2973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1" y="163513"/>
            <a:ext cx="6200775" cy="862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2781" y="1673225"/>
            <a:ext cx="3803650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568825" y="1673225"/>
            <a:ext cx="3803650" cy="43180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748556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1" y="163513"/>
            <a:ext cx="6200775" cy="862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2781" y="1673225"/>
            <a:ext cx="3803650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8825" y="1673225"/>
            <a:ext cx="3803650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1749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ADE17BEE-8F6B-F844-AC4C-236866BD2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0180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03D1F152-B7AB-AB4F-A364-EA29D1E7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2760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586A67E4-FC65-B84B-A53E-B091709C3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6497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7DBBFBC1-3C9A-9F40-8529-DC63C4B60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66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CCA5A-D436-8946-9F76-74EAEF3C9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91964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FD38C39C-ADE5-FE4C-9989-C5EAAD1A6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129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87BD2A49-3305-4440-86F5-83254B2AB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116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3181AF9B-47FE-764A-B939-E6492F1F1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8609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7ED3648B-8B30-5D4C-9919-F4E392B18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4595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0F4E277C-828D-9B49-84C3-369242AE6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57599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D8C00992-E3EA-D24D-A73E-478D62A0A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6083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7" y="53975"/>
            <a:ext cx="2071687" cy="6072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53975"/>
            <a:ext cx="6067425" cy="6072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Verdana" charset="0"/>
                <a:ea typeface="ＭＳ Ｐゴシック"/>
              </a:defRPr>
            </a:lvl1pPr>
          </a:lstStyle>
          <a:p>
            <a:pPr>
              <a:defRPr/>
            </a:pPr>
            <a:fld id="{B1EB427C-1240-0845-80FA-1098EE5C2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910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712" y="1673225"/>
            <a:ext cx="3535363" cy="4318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5413" y="1673225"/>
            <a:ext cx="3536950" cy="4318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92245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ml title head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66738" y="2649538"/>
            <a:ext cx="8237537" cy="1831975"/>
          </a:xfrm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66738" y="5046663"/>
            <a:ext cx="7924800" cy="844550"/>
          </a:xfrm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>
              <a:spcBef>
                <a:spcPct val="0"/>
              </a:spcBef>
              <a:buFontTx/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5809298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93209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E088A-571F-9B47-B5C1-D449A588E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0309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430802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744538"/>
            <a:ext cx="4208463" cy="5853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744538"/>
            <a:ext cx="4208462" cy="5853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126527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04854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295499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6896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921019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669875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6900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500" y="-44450"/>
            <a:ext cx="2222500" cy="664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-44450"/>
            <a:ext cx="6518275" cy="664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51376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26721045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8DFC6-0A4A-7D45-8021-253C6F13F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22265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156325" y="6477000"/>
            <a:ext cx="234473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800" b="0">
                <a:solidFill>
                  <a:srgbClr val="000000"/>
                </a:solidFill>
              </a:rPr>
              <a:t>CEOS IVOS – Sioux Falls 2012	</a:t>
            </a:r>
            <a:fld id="{2680C7FB-7B35-E04F-82C9-BC6E9A9B2E7A}" type="slidenum">
              <a:rPr lang="en-GB" sz="800" b="0">
                <a:solidFill>
                  <a:srgbClr val="000000"/>
                </a:solidFill>
              </a:rPr>
              <a:pPr eaLnBrk="0" hangingPunct="0"/>
              <a:t>‹#›</a:t>
            </a:fld>
            <a:endParaRPr lang="en-GB" sz="800" b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7772400" cy="500066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00174"/>
            <a:ext cx="7772400" cy="459582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63685256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367692535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412020528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271330733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396227176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181279461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77972132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321490850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203131356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332794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21E28-6130-F64E-9211-0C62DB0EB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95745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9763" y="128588"/>
            <a:ext cx="7796212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4050" y="965200"/>
            <a:ext cx="3810000" cy="2465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6450" y="965200"/>
            <a:ext cx="3810000" cy="2465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4050" y="3582988"/>
            <a:ext cx="3810000" cy="246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6450" y="3582988"/>
            <a:ext cx="3810000" cy="246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79753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763" y="128588"/>
            <a:ext cx="7796212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965200"/>
            <a:ext cx="3810000" cy="5083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6450" y="965200"/>
            <a:ext cx="3810000" cy="2465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6450" y="3582988"/>
            <a:ext cx="3810000" cy="246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fld id="{AB9E72EF-2A9C-8142-A138-E27FA669D7BD}" type="slidenum">
              <a:rPr lang="en-US" sz="2400" b="0">
                <a:solidFill>
                  <a:srgbClr val="000000"/>
                </a:solidFill>
              </a:rPr>
              <a:pPr eaLnBrk="0" hangingPunct="0"/>
              <a:t>‹#›</a:t>
            </a:fld>
            <a:endParaRPr lang="en-US" sz="24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1311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19885950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156325" y="6477000"/>
            <a:ext cx="234473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800" b="0" smtClean="0">
                <a:solidFill>
                  <a:srgbClr val="000000"/>
                </a:solidFill>
              </a:rPr>
              <a:t>CEOS IVOS – Sioux Falls 2012	</a:t>
            </a:r>
            <a:fld id="{F328D70E-3169-1E43-BCC8-187A88B3607E}" type="slidenum">
              <a:rPr lang="en-GB" sz="800" b="0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en-GB" sz="800" b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7772400" cy="500066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00174"/>
            <a:ext cx="7772400" cy="459582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232051866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400119468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377309988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232620604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315646663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260820804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28178993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_Header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3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53975"/>
            <a:ext cx="70564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CEF3CCA1-176B-584F-B92A-3C135CE71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127750"/>
            <a:ext cx="16922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46" r:id="rId1"/>
    <p:sldLayoutId id="2147485447" r:id="rId2"/>
    <p:sldLayoutId id="2147485448" r:id="rId3"/>
    <p:sldLayoutId id="2147485449" r:id="rId4"/>
    <p:sldLayoutId id="2147485450" r:id="rId5"/>
    <p:sldLayoutId id="2147485451" r:id="rId6"/>
    <p:sldLayoutId id="2147485452" r:id="rId7"/>
    <p:sldLayoutId id="2147485453" r:id="rId8"/>
    <p:sldLayoutId id="2147485454" r:id="rId9"/>
    <p:sldLayoutId id="2147485455" r:id="rId10"/>
    <p:sldLayoutId id="214748545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33333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673225"/>
            <a:ext cx="77597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63513"/>
            <a:ext cx="62007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pic>
        <p:nvPicPr>
          <p:cNvPr id="13316" name="Picture 4" descr="PPT_Header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signatur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6327775"/>
            <a:ext cx="9139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57" r:id="rId1"/>
    <p:sldLayoutId id="2147485458" r:id="rId2"/>
    <p:sldLayoutId id="2147485459" r:id="rId3"/>
    <p:sldLayoutId id="2147485460" r:id="rId4"/>
    <p:sldLayoutId id="2147485461" r:id="rId5"/>
    <p:sldLayoutId id="2147485462" r:id="rId6"/>
    <p:sldLayoutId id="2147485463" r:id="rId7"/>
    <p:sldLayoutId id="2147485464" r:id="rId8"/>
    <p:sldLayoutId id="2147485465" r:id="rId9"/>
    <p:sldLayoutId id="2147485466" r:id="rId10"/>
    <p:sldLayoutId id="21474854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5" descr="PPT_Header0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28"/>
          <p:cNvGrpSpPr>
            <a:grpSpLocks/>
          </p:cNvGrpSpPr>
          <p:nvPr userDrawn="1"/>
        </p:nvGrpSpPr>
        <p:grpSpPr bwMode="auto">
          <a:xfrm>
            <a:off x="7550150" y="6018213"/>
            <a:ext cx="1663700" cy="668337"/>
            <a:chOff x="2109" y="0"/>
            <a:chExt cx="1497" cy="553"/>
          </a:xfrm>
        </p:grpSpPr>
        <p:grpSp>
          <p:nvGrpSpPr>
            <p:cNvPr id="14344" name="Group 29"/>
            <p:cNvGrpSpPr>
              <a:grpSpLocks/>
            </p:cNvGrpSpPr>
            <p:nvPr userDrawn="1"/>
          </p:nvGrpSpPr>
          <p:grpSpPr bwMode="auto">
            <a:xfrm>
              <a:off x="2109" y="0"/>
              <a:ext cx="1497" cy="553"/>
              <a:chOff x="2109" y="0"/>
              <a:chExt cx="1497" cy="553"/>
            </a:xfrm>
          </p:grpSpPr>
          <p:pic>
            <p:nvPicPr>
              <p:cNvPr id="14346" name="Picture 30" descr="gmes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9" y="0"/>
                <a:ext cx="1497" cy="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7" name="Rectangle 31"/>
              <p:cNvSpPr>
                <a:spLocks noChangeArrowheads="1"/>
              </p:cNvSpPr>
              <p:nvPr userDrawn="1"/>
            </p:nvSpPr>
            <p:spPr bwMode="auto">
              <a:xfrm>
                <a:off x="2608" y="436"/>
                <a:ext cx="863" cy="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fr-FR" b="0">
                  <a:latin typeface="Verdana" charset="0"/>
                </a:endParaRPr>
              </a:p>
            </p:txBody>
          </p:sp>
        </p:grpSp>
        <p:sp>
          <p:nvSpPr>
            <p:cNvPr id="14345" name="Rectangle 32"/>
            <p:cNvSpPr>
              <a:spLocks noChangeArrowheads="1"/>
            </p:cNvSpPr>
            <p:nvPr userDrawn="1"/>
          </p:nvSpPr>
          <p:spPr bwMode="auto">
            <a:xfrm>
              <a:off x="2653" y="391"/>
              <a:ext cx="81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fr-FR" sz="400" b="0">
                  <a:solidFill>
                    <a:srgbClr val="3399FF"/>
                  </a:solidFill>
                  <a:latin typeface="Verdana" charset="0"/>
                </a:rPr>
                <a:t>We care for a safer world</a:t>
              </a:r>
            </a:p>
          </p:txBody>
        </p:sp>
      </p:grpSp>
      <p:sp>
        <p:nvSpPr>
          <p:cNvPr id="14340" name="Rectangle 10"/>
          <p:cNvSpPr>
            <a:spLocks noChangeArrowheads="1"/>
          </p:cNvSpPr>
          <p:nvPr userDrawn="1"/>
        </p:nvSpPr>
        <p:spPr bwMode="auto">
          <a:xfrm>
            <a:off x="1038225" y="4035425"/>
            <a:ext cx="52514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36000" rIns="90000" bIns="36000"/>
          <a:lstStyle/>
          <a:p>
            <a:pPr marL="342900" indent="-342900" eaLnBrk="0" hangingPunct="0">
              <a:spcBef>
                <a:spcPct val="25000"/>
              </a:spcBef>
              <a:buClr>
                <a:schemeClr val="accent1"/>
              </a:buClr>
            </a:pPr>
            <a:r>
              <a:rPr lang="it-IT" b="0">
                <a:solidFill>
                  <a:schemeClr val="bg1"/>
                </a:solidFill>
              </a:rPr>
              <a:t>Click to edit Master subtitle style</a:t>
            </a:r>
          </a:p>
          <a:p>
            <a:pPr marL="342900" indent="-342900" eaLnBrk="0" hangingPunct="0">
              <a:spcBef>
                <a:spcPct val="25000"/>
              </a:spcBef>
              <a:buClr>
                <a:schemeClr val="accent1"/>
              </a:buClr>
            </a:pPr>
            <a:r>
              <a:rPr lang="it-IT" b="0">
                <a:solidFill>
                  <a:schemeClr val="bg1"/>
                </a:solidFill>
              </a:rPr>
              <a:t>And date</a:t>
            </a:r>
          </a:p>
        </p:txBody>
      </p:sp>
      <p:sp>
        <p:nvSpPr>
          <p:cNvPr id="14341" name="Rectangle 11"/>
          <p:cNvSpPr>
            <a:spLocks noChangeArrowheads="1"/>
          </p:cNvSpPr>
          <p:nvPr userDrawn="1"/>
        </p:nvSpPr>
        <p:spPr bwMode="auto">
          <a:xfrm>
            <a:off x="1038225" y="2749550"/>
            <a:ext cx="66897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 eaLnBrk="0" hangingPunct="0">
              <a:lnSpc>
                <a:spcPct val="110000"/>
              </a:lnSpc>
            </a:pPr>
            <a:r>
              <a:rPr lang="it-IT" sz="3200">
                <a:solidFill>
                  <a:schemeClr val="bg1"/>
                </a:solidFill>
              </a:rPr>
              <a:t>CLICK TO EDIT </a:t>
            </a:r>
            <a:br>
              <a:rPr lang="it-IT" sz="3200">
                <a:solidFill>
                  <a:schemeClr val="bg1"/>
                </a:solidFill>
              </a:rPr>
            </a:br>
            <a:r>
              <a:rPr lang="it-IT" sz="3200">
                <a:solidFill>
                  <a:schemeClr val="bg1"/>
                </a:solidFill>
              </a:rPr>
              <a:t>MASTER</a:t>
            </a:r>
          </a:p>
        </p:txBody>
      </p:sp>
      <p:sp>
        <p:nvSpPr>
          <p:cNvPr id="14342" name="Rectangle 3"/>
          <p:cNvSpPr>
            <a:spLocks noChangeArrowheads="1"/>
          </p:cNvSpPr>
          <p:nvPr userDrawn="1"/>
        </p:nvSpPr>
        <p:spPr bwMode="auto">
          <a:xfrm>
            <a:off x="0" y="1282700"/>
            <a:ext cx="7524750" cy="55753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0">
                <a:latin typeface="Verdana" charset="0"/>
              </a:rPr>
              <a:t>       </a:t>
            </a:r>
          </a:p>
        </p:txBody>
      </p:sp>
      <p:sp>
        <p:nvSpPr>
          <p:cNvPr id="14343" name="Rectangle 10"/>
          <p:cNvSpPr>
            <a:spLocks noChangeArrowheads="1"/>
          </p:cNvSpPr>
          <p:nvPr userDrawn="1"/>
        </p:nvSpPr>
        <p:spPr bwMode="auto">
          <a:xfrm>
            <a:off x="214313" y="6465888"/>
            <a:ext cx="6937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Verdana" charset="0"/>
              </a:rPr>
              <a:t>GMES Sentinel-3 </a:t>
            </a:r>
            <a:r>
              <a:rPr lang="en-US" sz="1000" b="0">
                <a:latin typeface="Verdana" charset="0"/>
              </a:rPr>
              <a:t>MAG 27/28 January 2011 | ESTEC</a:t>
            </a:r>
            <a:endParaRPr lang="fr-FR" sz="1000" b="0">
              <a:latin typeface="Verdan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8" r:id="rId1"/>
    <p:sldLayoutId id="2147485469" r:id="rId2"/>
    <p:sldLayoutId id="2147485470" r:id="rId3"/>
    <p:sldLayoutId id="2147485471" r:id="rId4"/>
    <p:sldLayoutId id="2147485472" r:id="rId5"/>
    <p:sldLayoutId id="2147485473" r:id="rId6"/>
    <p:sldLayoutId id="2147485474" r:id="rId7"/>
    <p:sldLayoutId id="2147485475" r:id="rId8"/>
    <p:sldLayoutId id="2147485476" r:id="rId9"/>
    <p:sldLayoutId id="2147485477" r:id="rId10"/>
    <p:sldLayoutId id="214748547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3"/>
          <p:cNvGrpSpPr>
            <a:grpSpLocks/>
          </p:cNvGrpSpPr>
          <p:nvPr userDrawn="1"/>
        </p:nvGrpSpPr>
        <p:grpSpPr bwMode="auto">
          <a:xfrm>
            <a:off x="7600950" y="6189663"/>
            <a:ext cx="1666875" cy="668337"/>
            <a:chOff x="0" y="0"/>
            <a:chExt cx="1491" cy="598"/>
          </a:xfrm>
        </p:grpSpPr>
        <p:grpSp>
          <p:nvGrpSpPr>
            <p:cNvPr id="15375" name="Group 4"/>
            <p:cNvGrpSpPr>
              <a:grpSpLocks/>
            </p:cNvGrpSpPr>
            <p:nvPr/>
          </p:nvGrpSpPr>
          <p:grpSpPr bwMode="auto">
            <a:xfrm>
              <a:off x="0" y="0"/>
              <a:ext cx="1491" cy="598"/>
              <a:chOff x="0" y="0"/>
              <a:chExt cx="1491" cy="598"/>
            </a:xfrm>
          </p:grpSpPr>
          <p:pic>
            <p:nvPicPr>
              <p:cNvPr id="15377" name="Picture 5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491" cy="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8" name="Rectangle 6"/>
              <p:cNvSpPr>
                <a:spLocks/>
              </p:cNvSpPr>
              <p:nvPr/>
            </p:nvSpPr>
            <p:spPr bwMode="auto">
              <a:xfrm>
                <a:off x="497" y="472"/>
                <a:ext cx="859" cy="6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673100"/>
                <a:endParaRPr lang="en-GB" b="0">
                  <a:solidFill>
                    <a:srgbClr val="000000"/>
                  </a:solidFill>
                  <a:ea typeface="ヒラギノ角ゴ ProN W3" charset="0"/>
                  <a:cs typeface="ヒラギノ角ゴ ProN W3" charset="0"/>
                  <a:sym typeface="Arial" charset="0"/>
                </a:endParaRPr>
              </a:p>
            </p:txBody>
          </p:sp>
        </p:grpSp>
        <p:sp>
          <p:nvSpPr>
            <p:cNvPr id="15376" name="Rectangle 7"/>
            <p:cNvSpPr>
              <a:spLocks/>
            </p:cNvSpPr>
            <p:nvPr/>
          </p:nvSpPr>
          <p:spPr bwMode="auto">
            <a:xfrm>
              <a:off x="542" y="423"/>
              <a:ext cx="83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2575" bIns="0"/>
            <a:lstStyle/>
            <a:p>
              <a:pPr marL="42863" defTabSz="673100"/>
              <a:r>
                <a:rPr lang="en-US" sz="400" b="0">
                  <a:solidFill>
                    <a:srgbClr val="3399FF"/>
                  </a:solidFill>
                  <a:latin typeface="Verdana" charset="0"/>
                  <a:ea typeface="ヒラギノ角ゴ ProN W3" charset="0"/>
                  <a:cs typeface="ヒラギノ角ゴ ProN W3" charset="0"/>
                  <a:sym typeface="Verdana" charset="0"/>
                </a:rPr>
                <a:t>We care for a safer world</a:t>
              </a:r>
            </a:p>
          </p:txBody>
        </p:sp>
      </p:grpSp>
      <p:grpSp>
        <p:nvGrpSpPr>
          <p:cNvPr id="15364" name="Group 53"/>
          <p:cNvGrpSpPr>
            <a:grpSpLocks noChangeAspect="1"/>
          </p:cNvGrpSpPr>
          <p:nvPr userDrawn="1"/>
        </p:nvGrpSpPr>
        <p:grpSpPr bwMode="auto">
          <a:xfrm>
            <a:off x="0" y="333375"/>
            <a:ext cx="2605088" cy="696913"/>
            <a:chOff x="4874" y="3973"/>
            <a:chExt cx="1143" cy="282"/>
          </a:xfrm>
        </p:grpSpPr>
        <p:sp>
          <p:nvSpPr>
            <p:cNvPr id="15365" name="AutoShape 52"/>
            <p:cNvSpPr>
              <a:spLocks noChangeAspect="1" noChangeArrowheads="1" noTextEdit="1"/>
            </p:cNvSpPr>
            <p:nvPr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Freeform 54"/>
            <p:cNvSpPr>
              <a:spLocks noEditPoints="1"/>
            </p:cNvSpPr>
            <p:nvPr/>
          </p:nvSpPr>
          <p:spPr bwMode="auto">
            <a:xfrm>
              <a:off x="5774" y="4079"/>
              <a:ext cx="100" cy="103"/>
            </a:xfrm>
            <a:custGeom>
              <a:avLst/>
              <a:gdLst>
                <a:gd name="T0" fmla="*/ 1 w 200"/>
                <a:gd name="T1" fmla="*/ 0 h 207"/>
                <a:gd name="T2" fmla="*/ 1 w 200"/>
                <a:gd name="T3" fmla="*/ 0 h 207"/>
                <a:gd name="T4" fmla="*/ 0 w 200"/>
                <a:gd name="T5" fmla="*/ 0 h 207"/>
                <a:gd name="T6" fmla="*/ 1 w 200"/>
                <a:gd name="T7" fmla="*/ 0 h 207"/>
                <a:gd name="T8" fmla="*/ 1 w 200"/>
                <a:gd name="T9" fmla="*/ 0 h 207"/>
                <a:gd name="T10" fmla="*/ 1 w 200"/>
                <a:gd name="T11" fmla="*/ 0 h 207"/>
                <a:gd name="T12" fmla="*/ 1 w 200"/>
                <a:gd name="T13" fmla="*/ 0 h 207"/>
                <a:gd name="T14" fmla="*/ 1 w 200"/>
                <a:gd name="T15" fmla="*/ 0 h 207"/>
                <a:gd name="T16" fmla="*/ 1 w 200"/>
                <a:gd name="T17" fmla="*/ 0 h 207"/>
                <a:gd name="T18" fmla="*/ 1 w 200"/>
                <a:gd name="T19" fmla="*/ 0 h 207"/>
                <a:gd name="T20" fmla="*/ 1 w 200"/>
                <a:gd name="T21" fmla="*/ 0 h 207"/>
                <a:gd name="T22" fmla="*/ 1 w 200"/>
                <a:gd name="T23" fmla="*/ 0 h 207"/>
                <a:gd name="T24" fmla="*/ 1 w 200"/>
                <a:gd name="T25" fmla="*/ 0 h 2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"/>
                <a:gd name="T40" fmla="*/ 0 h 207"/>
                <a:gd name="T41" fmla="*/ 200 w 200"/>
                <a:gd name="T42" fmla="*/ 207 h 2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Freeform 55"/>
            <p:cNvSpPr>
              <a:spLocks/>
            </p:cNvSpPr>
            <p:nvPr/>
          </p:nvSpPr>
          <p:spPr bwMode="auto">
            <a:xfrm>
              <a:off x="5676" y="4077"/>
              <a:ext cx="85" cy="107"/>
            </a:xfrm>
            <a:custGeom>
              <a:avLst/>
              <a:gdLst>
                <a:gd name="T0" fmla="*/ 1 w 170"/>
                <a:gd name="T1" fmla="*/ 1 h 214"/>
                <a:gd name="T2" fmla="*/ 1 w 170"/>
                <a:gd name="T3" fmla="*/ 1 h 214"/>
                <a:gd name="T4" fmla="*/ 1 w 170"/>
                <a:gd name="T5" fmla="*/ 1 h 214"/>
                <a:gd name="T6" fmla="*/ 1 w 170"/>
                <a:gd name="T7" fmla="*/ 1 h 214"/>
                <a:gd name="T8" fmla="*/ 1 w 170"/>
                <a:gd name="T9" fmla="*/ 1 h 214"/>
                <a:gd name="T10" fmla="*/ 1 w 170"/>
                <a:gd name="T11" fmla="*/ 1 h 214"/>
                <a:gd name="T12" fmla="*/ 1 w 170"/>
                <a:gd name="T13" fmla="*/ 0 h 214"/>
                <a:gd name="T14" fmla="*/ 1 w 170"/>
                <a:gd name="T15" fmla="*/ 1 h 214"/>
                <a:gd name="T16" fmla="*/ 1 w 170"/>
                <a:gd name="T17" fmla="*/ 1 h 214"/>
                <a:gd name="T18" fmla="*/ 1 w 170"/>
                <a:gd name="T19" fmla="*/ 1 h 214"/>
                <a:gd name="T20" fmla="*/ 1 w 170"/>
                <a:gd name="T21" fmla="*/ 1 h 214"/>
                <a:gd name="T22" fmla="*/ 1 w 170"/>
                <a:gd name="T23" fmla="*/ 1 h 214"/>
                <a:gd name="T24" fmla="*/ 1 w 170"/>
                <a:gd name="T25" fmla="*/ 1 h 214"/>
                <a:gd name="T26" fmla="*/ 1 w 170"/>
                <a:gd name="T27" fmla="*/ 1 h 214"/>
                <a:gd name="T28" fmla="*/ 0 w 170"/>
                <a:gd name="T29" fmla="*/ 1 h 214"/>
                <a:gd name="T30" fmla="*/ 1 w 170"/>
                <a:gd name="T31" fmla="*/ 1 h 214"/>
                <a:gd name="T32" fmla="*/ 1 w 170"/>
                <a:gd name="T33" fmla="*/ 1 h 214"/>
                <a:gd name="T34" fmla="*/ 1 w 170"/>
                <a:gd name="T35" fmla="*/ 1 h 2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0"/>
                <a:gd name="T55" fmla="*/ 0 h 214"/>
                <a:gd name="T56" fmla="*/ 170 w 170"/>
                <a:gd name="T57" fmla="*/ 214 h 2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Freeform 56"/>
            <p:cNvSpPr>
              <a:spLocks/>
            </p:cNvSpPr>
            <p:nvPr/>
          </p:nvSpPr>
          <p:spPr bwMode="auto">
            <a:xfrm>
              <a:off x="5356" y="4079"/>
              <a:ext cx="121" cy="103"/>
            </a:xfrm>
            <a:custGeom>
              <a:avLst/>
              <a:gdLst>
                <a:gd name="T0" fmla="*/ 0 w 243"/>
                <a:gd name="T1" fmla="*/ 0 h 207"/>
                <a:gd name="T2" fmla="*/ 0 w 243"/>
                <a:gd name="T3" fmla="*/ 0 h 207"/>
                <a:gd name="T4" fmla="*/ 0 w 243"/>
                <a:gd name="T5" fmla="*/ 0 h 207"/>
                <a:gd name="T6" fmla="*/ 0 w 243"/>
                <a:gd name="T7" fmla="*/ 0 h 207"/>
                <a:gd name="T8" fmla="*/ 0 w 243"/>
                <a:gd name="T9" fmla="*/ 0 h 207"/>
                <a:gd name="T10" fmla="*/ 0 w 243"/>
                <a:gd name="T11" fmla="*/ 0 h 207"/>
                <a:gd name="T12" fmla="*/ 0 w 243"/>
                <a:gd name="T13" fmla="*/ 0 h 207"/>
                <a:gd name="T14" fmla="*/ 0 w 243"/>
                <a:gd name="T15" fmla="*/ 0 h 207"/>
                <a:gd name="T16" fmla="*/ 0 w 243"/>
                <a:gd name="T17" fmla="*/ 0 h 207"/>
                <a:gd name="T18" fmla="*/ 0 w 243"/>
                <a:gd name="T19" fmla="*/ 0 h 207"/>
                <a:gd name="T20" fmla="*/ 0 w 243"/>
                <a:gd name="T21" fmla="*/ 0 h 207"/>
                <a:gd name="T22" fmla="*/ 0 w 243"/>
                <a:gd name="T23" fmla="*/ 0 h 207"/>
                <a:gd name="T24" fmla="*/ 0 w 243"/>
                <a:gd name="T25" fmla="*/ 0 h 207"/>
                <a:gd name="T26" fmla="*/ 0 w 243"/>
                <a:gd name="T27" fmla="*/ 0 h 207"/>
                <a:gd name="T28" fmla="*/ 0 w 243"/>
                <a:gd name="T29" fmla="*/ 0 h 207"/>
                <a:gd name="T30" fmla="*/ 0 w 243"/>
                <a:gd name="T31" fmla="*/ 0 h 207"/>
                <a:gd name="T32" fmla="*/ 0 w 243"/>
                <a:gd name="T33" fmla="*/ 0 h 207"/>
                <a:gd name="T34" fmla="*/ 0 w 243"/>
                <a:gd name="T35" fmla="*/ 0 h 207"/>
                <a:gd name="T36" fmla="*/ 0 w 243"/>
                <a:gd name="T37" fmla="*/ 0 h 207"/>
                <a:gd name="T38" fmla="*/ 0 w 243"/>
                <a:gd name="T39" fmla="*/ 0 h 2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3"/>
                <a:gd name="T61" fmla="*/ 0 h 207"/>
                <a:gd name="T62" fmla="*/ 243 w 243"/>
                <a:gd name="T63" fmla="*/ 207 h 2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Freeform 57"/>
            <p:cNvSpPr>
              <a:spLocks/>
            </p:cNvSpPr>
            <p:nvPr/>
          </p:nvSpPr>
          <p:spPr bwMode="auto">
            <a:xfrm>
              <a:off x="5250" y="4079"/>
              <a:ext cx="84" cy="105"/>
            </a:xfrm>
            <a:custGeom>
              <a:avLst/>
              <a:gdLst>
                <a:gd name="T0" fmla="*/ 1 w 168"/>
                <a:gd name="T1" fmla="*/ 0 h 211"/>
                <a:gd name="T2" fmla="*/ 1 w 168"/>
                <a:gd name="T3" fmla="*/ 0 h 211"/>
                <a:gd name="T4" fmla="*/ 1 w 168"/>
                <a:gd name="T5" fmla="*/ 0 h 211"/>
                <a:gd name="T6" fmla="*/ 1 w 168"/>
                <a:gd name="T7" fmla="*/ 0 h 211"/>
                <a:gd name="T8" fmla="*/ 1 w 168"/>
                <a:gd name="T9" fmla="*/ 0 h 211"/>
                <a:gd name="T10" fmla="*/ 1 w 168"/>
                <a:gd name="T11" fmla="*/ 0 h 211"/>
                <a:gd name="T12" fmla="*/ 0 w 168"/>
                <a:gd name="T13" fmla="*/ 0 h 211"/>
                <a:gd name="T14" fmla="*/ 0 w 168"/>
                <a:gd name="T15" fmla="*/ 0 h 211"/>
                <a:gd name="T16" fmla="*/ 1 w 168"/>
                <a:gd name="T17" fmla="*/ 0 h 211"/>
                <a:gd name="T18" fmla="*/ 1 w 168"/>
                <a:gd name="T19" fmla="*/ 0 h 211"/>
                <a:gd name="T20" fmla="*/ 1 w 168"/>
                <a:gd name="T21" fmla="*/ 0 h 211"/>
                <a:gd name="T22" fmla="*/ 1 w 168"/>
                <a:gd name="T23" fmla="*/ 0 h 211"/>
                <a:gd name="T24" fmla="*/ 1 w 168"/>
                <a:gd name="T25" fmla="*/ 0 h 211"/>
                <a:gd name="T26" fmla="*/ 1 w 168"/>
                <a:gd name="T27" fmla="*/ 0 h 211"/>
                <a:gd name="T28" fmla="*/ 1 w 168"/>
                <a:gd name="T29" fmla="*/ 0 h 2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8"/>
                <a:gd name="T46" fmla="*/ 0 h 211"/>
                <a:gd name="T47" fmla="*/ 168 w 168"/>
                <a:gd name="T48" fmla="*/ 211 h 2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58"/>
            <p:cNvSpPr>
              <a:spLocks/>
            </p:cNvSpPr>
            <p:nvPr/>
          </p:nvSpPr>
          <p:spPr bwMode="auto">
            <a:xfrm>
              <a:off x="5878" y="4079"/>
              <a:ext cx="84" cy="103"/>
            </a:xfrm>
            <a:custGeom>
              <a:avLst/>
              <a:gdLst>
                <a:gd name="T0" fmla="*/ 0 w 167"/>
                <a:gd name="T1" fmla="*/ 0 h 207"/>
                <a:gd name="T2" fmla="*/ 0 w 167"/>
                <a:gd name="T3" fmla="*/ 0 h 207"/>
                <a:gd name="T4" fmla="*/ 1 w 167"/>
                <a:gd name="T5" fmla="*/ 0 h 207"/>
                <a:gd name="T6" fmla="*/ 1 w 167"/>
                <a:gd name="T7" fmla="*/ 0 h 207"/>
                <a:gd name="T8" fmla="*/ 1 w 167"/>
                <a:gd name="T9" fmla="*/ 0 h 207"/>
                <a:gd name="T10" fmla="*/ 1 w 167"/>
                <a:gd name="T11" fmla="*/ 0 h 207"/>
                <a:gd name="T12" fmla="*/ 1 w 167"/>
                <a:gd name="T13" fmla="*/ 0 h 207"/>
                <a:gd name="T14" fmla="*/ 1 w 167"/>
                <a:gd name="T15" fmla="*/ 0 h 207"/>
                <a:gd name="T16" fmla="*/ 0 w 167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7"/>
                <a:gd name="T28" fmla="*/ 0 h 207"/>
                <a:gd name="T29" fmla="*/ 167 w 167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59"/>
            <p:cNvSpPr>
              <a:spLocks/>
            </p:cNvSpPr>
            <p:nvPr/>
          </p:nvSpPr>
          <p:spPr bwMode="auto">
            <a:xfrm>
              <a:off x="5160" y="4079"/>
              <a:ext cx="67" cy="103"/>
            </a:xfrm>
            <a:custGeom>
              <a:avLst/>
              <a:gdLst>
                <a:gd name="T0" fmla="*/ 1 w 133"/>
                <a:gd name="T1" fmla="*/ 0 h 207"/>
                <a:gd name="T2" fmla="*/ 1 w 133"/>
                <a:gd name="T3" fmla="*/ 0 h 207"/>
                <a:gd name="T4" fmla="*/ 1 w 133"/>
                <a:gd name="T5" fmla="*/ 0 h 207"/>
                <a:gd name="T6" fmla="*/ 1 w 133"/>
                <a:gd name="T7" fmla="*/ 0 h 207"/>
                <a:gd name="T8" fmla="*/ 1 w 133"/>
                <a:gd name="T9" fmla="*/ 0 h 207"/>
                <a:gd name="T10" fmla="*/ 1 w 133"/>
                <a:gd name="T11" fmla="*/ 0 h 207"/>
                <a:gd name="T12" fmla="*/ 1 w 133"/>
                <a:gd name="T13" fmla="*/ 0 h 207"/>
                <a:gd name="T14" fmla="*/ 1 w 133"/>
                <a:gd name="T15" fmla="*/ 0 h 207"/>
                <a:gd name="T16" fmla="*/ 0 w 133"/>
                <a:gd name="T17" fmla="*/ 0 h 207"/>
                <a:gd name="T18" fmla="*/ 0 w 133"/>
                <a:gd name="T19" fmla="*/ 0 h 207"/>
                <a:gd name="T20" fmla="*/ 1 w 133"/>
                <a:gd name="T21" fmla="*/ 0 h 207"/>
                <a:gd name="T22" fmla="*/ 1 w 133"/>
                <a:gd name="T23" fmla="*/ 0 h 207"/>
                <a:gd name="T24" fmla="*/ 1 w 133"/>
                <a:gd name="T25" fmla="*/ 0 h 207"/>
                <a:gd name="T26" fmla="*/ 1 w 133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3"/>
                <a:gd name="T43" fmla="*/ 0 h 207"/>
                <a:gd name="T44" fmla="*/ 133 w 133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Freeform 60"/>
            <p:cNvSpPr>
              <a:spLocks/>
            </p:cNvSpPr>
            <p:nvPr/>
          </p:nvSpPr>
          <p:spPr bwMode="auto">
            <a:xfrm>
              <a:off x="5503" y="4079"/>
              <a:ext cx="67" cy="103"/>
            </a:xfrm>
            <a:custGeom>
              <a:avLst/>
              <a:gdLst>
                <a:gd name="T0" fmla="*/ 1 w 134"/>
                <a:gd name="T1" fmla="*/ 0 h 207"/>
                <a:gd name="T2" fmla="*/ 1 w 134"/>
                <a:gd name="T3" fmla="*/ 0 h 207"/>
                <a:gd name="T4" fmla="*/ 1 w 134"/>
                <a:gd name="T5" fmla="*/ 0 h 207"/>
                <a:gd name="T6" fmla="*/ 1 w 134"/>
                <a:gd name="T7" fmla="*/ 0 h 207"/>
                <a:gd name="T8" fmla="*/ 1 w 134"/>
                <a:gd name="T9" fmla="*/ 0 h 207"/>
                <a:gd name="T10" fmla="*/ 1 w 134"/>
                <a:gd name="T11" fmla="*/ 0 h 207"/>
                <a:gd name="T12" fmla="*/ 1 w 134"/>
                <a:gd name="T13" fmla="*/ 0 h 207"/>
                <a:gd name="T14" fmla="*/ 1 w 134"/>
                <a:gd name="T15" fmla="*/ 0 h 207"/>
                <a:gd name="T16" fmla="*/ 0 w 134"/>
                <a:gd name="T17" fmla="*/ 0 h 207"/>
                <a:gd name="T18" fmla="*/ 0 w 134"/>
                <a:gd name="T19" fmla="*/ 0 h 207"/>
                <a:gd name="T20" fmla="*/ 1 w 134"/>
                <a:gd name="T21" fmla="*/ 0 h 207"/>
                <a:gd name="T22" fmla="*/ 1 w 134"/>
                <a:gd name="T23" fmla="*/ 0 h 207"/>
                <a:gd name="T24" fmla="*/ 1 w 134"/>
                <a:gd name="T25" fmla="*/ 0 h 207"/>
                <a:gd name="T26" fmla="*/ 1 w 134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"/>
                <a:gd name="T43" fmla="*/ 0 h 207"/>
                <a:gd name="T44" fmla="*/ 134 w 134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61"/>
            <p:cNvSpPr>
              <a:spLocks/>
            </p:cNvSpPr>
            <p:nvPr/>
          </p:nvSpPr>
          <p:spPr bwMode="auto">
            <a:xfrm>
              <a:off x="5586" y="4079"/>
              <a:ext cx="83" cy="103"/>
            </a:xfrm>
            <a:custGeom>
              <a:avLst/>
              <a:gdLst>
                <a:gd name="T0" fmla="*/ 0 w 168"/>
                <a:gd name="T1" fmla="*/ 0 h 207"/>
                <a:gd name="T2" fmla="*/ 0 w 168"/>
                <a:gd name="T3" fmla="*/ 0 h 207"/>
                <a:gd name="T4" fmla="*/ 0 w 168"/>
                <a:gd name="T5" fmla="*/ 0 h 207"/>
                <a:gd name="T6" fmla="*/ 0 w 168"/>
                <a:gd name="T7" fmla="*/ 0 h 207"/>
                <a:gd name="T8" fmla="*/ 0 w 168"/>
                <a:gd name="T9" fmla="*/ 0 h 207"/>
                <a:gd name="T10" fmla="*/ 0 w 168"/>
                <a:gd name="T11" fmla="*/ 0 h 207"/>
                <a:gd name="T12" fmla="*/ 0 w 168"/>
                <a:gd name="T13" fmla="*/ 0 h 207"/>
                <a:gd name="T14" fmla="*/ 0 w 168"/>
                <a:gd name="T15" fmla="*/ 0 h 207"/>
                <a:gd name="T16" fmla="*/ 0 w 168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207"/>
                <a:gd name="T29" fmla="*/ 168 w 168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374" name="Picture 6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0" r:id="rId1"/>
    <p:sldLayoutId id="2147485491" r:id="rId2"/>
    <p:sldLayoutId id="2147485492" r:id="rId3"/>
    <p:sldLayoutId id="2147485493" r:id="rId4"/>
    <p:sldLayoutId id="2147485494" r:id="rId5"/>
    <p:sldLayoutId id="2147485479" r:id="rId6"/>
  </p:sldLayoutIdLst>
  <p:transition/>
  <p:hf hdr="0" ftr="0" dt="0"/>
  <p:txStyles>
    <p:titleStyle>
      <a:lvl1pPr marL="42863" indent="-42863" algn="ctr" defTabSz="6731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42863" indent="-42863" algn="ctr" defTabSz="6731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42863" indent="-42863" algn="ctr" defTabSz="6731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42863" indent="-42863" algn="ctr" defTabSz="6731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42863" indent="-42863" algn="ctr" defTabSz="6731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282575" indent="-254000" algn="l" defTabSz="673100" rtl="0" eaLnBrk="0" fontAlgn="base" hangingPunct="0">
        <a:spcBef>
          <a:spcPts val="813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76263" indent="-209550" algn="l" defTabSz="673100" rtl="0" eaLnBrk="0" fontAlgn="base" hangingPunct="0">
        <a:spcBef>
          <a:spcPts val="663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871538" indent="-168275" algn="l" defTabSz="673100" rtl="0" eaLnBrk="0" fontAlgn="base" hangingPunct="0">
        <a:spcBef>
          <a:spcPts val="588"/>
        </a:spcBef>
        <a:spcAft>
          <a:spcPct val="0"/>
        </a:spcAft>
        <a:buSzPct val="100000"/>
        <a:buFont typeface="Arial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208088" indent="-168275" algn="l" defTabSz="673100" rtl="0" eaLnBrk="0" fontAlgn="base" hangingPunct="0">
        <a:spcBef>
          <a:spcPts val="513"/>
        </a:spcBef>
        <a:spcAft>
          <a:spcPct val="0"/>
        </a:spcAft>
        <a:buSzPct val="100000"/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544638" indent="-168275" algn="l" defTabSz="673100" rtl="0" eaLnBrk="0" fontAlgn="base" hangingPunct="0">
        <a:spcBef>
          <a:spcPts val="513"/>
        </a:spcBef>
        <a:spcAft>
          <a:spcPct val="0"/>
        </a:spcAft>
        <a:buSzPct val="100000"/>
        <a:buFont typeface="Arial" charset="0"/>
        <a:buChar char="»"/>
        <a:defRPr sz="2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542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114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686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258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673225"/>
            <a:ext cx="77597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63513"/>
            <a:ext cx="62007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pic>
        <p:nvPicPr>
          <p:cNvPr id="21508" name="Picture 4" descr="PPT_Header0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signatur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6327775"/>
            <a:ext cx="9139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626225"/>
            <a:ext cx="6526213" cy="231775"/>
          </a:xfrm>
          <a:prstGeom prst="rect">
            <a:avLst/>
          </a:prstGeom>
        </p:spPr>
        <p:txBody>
          <a:bodyPr/>
          <a:lstStyle>
            <a:lvl1pPr defTabSz="914400">
              <a:defRPr sz="1000" b="0">
                <a:solidFill>
                  <a:srgbClr val="000000"/>
                </a:solidFill>
                <a:latin typeface="Verdana" charset="0"/>
              </a:defRPr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5" r:id="rId1"/>
    <p:sldLayoutId id="2147485496" r:id="rId2"/>
    <p:sldLayoutId id="2147485497" r:id="rId3"/>
    <p:sldLayoutId id="2147485498" r:id="rId4"/>
    <p:sldLayoutId id="2147485499" r:id="rId5"/>
    <p:sldLayoutId id="2147485500" r:id="rId6"/>
    <p:sldLayoutId id="2147485501" r:id="rId7"/>
    <p:sldLayoutId id="2147485502" r:id="rId8"/>
    <p:sldLayoutId id="2147485503" r:id="rId9"/>
    <p:sldLayoutId id="2147485504" r:id="rId10"/>
    <p:sldLayoutId id="2147485505" r:id="rId11"/>
    <p:sldLayoutId id="2147485506" r:id="rId12"/>
    <p:sldLayoutId id="2147485507" r:id="rId13"/>
    <p:sldLayoutId id="2147485508" r:id="rId14"/>
    <p:sldLayoutId id="2147485509" r:id="rId15"/>
    <p:sldLayoutId id="2147485510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5pPr>
      <a:lvl6pPr marL="34798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6pPr>
      <a:lvl7pPr marL="39370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7pPr>
      <a:lvl8pPr marL="43942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8pPr>
      <a:lvl9pPr marL="48514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PPT_Header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3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53975"/>
            <a:ext cx="70564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776E87A-914F-204A-BC57-DB74A0F69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51725" y="6127750"/>
            <a:ext cx="16922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11" r:id="rId1"/>
    <p:sldLayoutId id="2147485512" r:id="rId2"/>
    <p:sldLayoutId id="2147485513" r:id="rId3"/>
    <p:sldLayoutId id="2147485514" r:id="rId4"/>
    <p:sldLayoutId id="2147485515" r:id="rId5"/>
    <p:sldLayoutId id="2147485516" r:id="rId6"/>
    <p:sldLayoutId id="2147485517" r:id="rId7"/>
    <p:sldLayoutId id="2147485518" r:id="rId8"/>
    <p:sldLayoutId id="2147485519" r:id="rId9"/>
    <p:sldLayoutId id="2147485520" r:id="rId10"/>
    <p:sldLayoutId id="2147485521" r:id="rId11"/>
    <p:sldLayoutId id="2147485522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33333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ml slide head-3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47863" y="-44450"/>
            <a:ext cx="7196137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744538"/>
            <a:ext cx="8569325" cy="585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3" r:id="rId1"/>
    <p:sldLayoutId id="2147485480" r:id="rId2"/>
    <p:sldLayoutId id="2147485481" r:id="rId3"/>
    <p:sldLayoutId id="2147485482" r:id="rId4"/>
    <p:sldLayoutId id="2147485483" r:id="rId5"/>
    <p:sldLayoutId id="2147485484" r:id="rId6"/>
    <p:sldLayoutId id="2147485485" r:id="rId7"/>
    <p:sldLayoutId id="2147485486" r:id="rId8"/>
    <p:sldLayoutId id="2147485487" r:id="rId9"/>
    <p:sldLayoutId id="2147485488" r:id="rId10"/>
    <p:sldLayoutId id="21474854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m10250_RALSpace_ppt_pag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 eaLnBrk="0" hangingPunct="0"/>
            <a:r>
              <a:rPr lang="en-US" b="0">
                <a:solidFill>
                  <a:srgbClr val="000000"/>
                </a:solidFill>
              </a:rPr>
              <a:t>© 2012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1281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5" r:id="rId1"/>
    <p:sldLayoutId id="2147485526" r:id="rId2"/>
    <p:sldLayoutId id="2147485527" r:id="rId3"/>
    <p:sldLayoutId id="2147485528" r:id="rId4"/>
    <p:sldLayoutId id="2147485529" r:id="rId5"/>
    <p:sldLayoutId id="2147485530" r:id="rId6"/>
    <p:sldLayoutId id="2147485531" r:id="rId7"/>
    <p:sldLayoutId id="2147485532" r:id="rId8"/>
    <p:sldLayoutId id="2147485533" r:id="rId9"/>
    <p:sldLayoutId id="2147485534" r:id="rId10"/>
    <p:sldLayoutId id="2147485535" r:id="rId11"/>
    <p:sldLayoutId id="2147485536" r:id="rId12"/>
    <p:sldLayoutId id="2147485537" r:id="rId13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8288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286000" indent="-4572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5pPr>
      <a:lvl6pPr marL="27432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6pPr>
      <a:lvl7pPr marL="32004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7pPr>
      <a:lvl8pPr marL="36576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8pPr>
      <a:lvl9pPr marL="41148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m10250_RALSpace_ppt_pag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 eaLnBrk="0" hangingPunct="0"/>
            <a:r>
              <a:rPr lang="en-US" b="0" smtClean="0">
                <a:solidFill>
                  <a:srgbClr val="000000"/>
                </a:solidFill>
              </a:rPr>
              <a:t>© 2012 RAL Space </a:t>
            </a:r>
          </a:p>
        </p:txBody>
      </p:sp>
    </p:spTree>
    <p:extLst>
      <p:ext uri="{BB962C8B-B14F-4D97-AF65-F5344CB8AC3E}">
        <p14:creationId xmlns:p14="http://schemas.microsoft.com/office/powerpoint/2010/main" xmlns="" val="196486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9" r:id="rId1"/>
    <p:sldLayoutId id="2147485540" r:id="rId2"/>
    <p:sldLayoutId id="2147485541" r:id="rId3"/>
    <p:sldLayoutId id="2147485542" r:id="rId4"/>
    <p:sldLayoutId id="2147485543" r:id="rId5"/>
    <p:sldLayoutId id="2147485544" r:id="rId6"/>
    <p:sldLayoutId id="2147485545" r:id="rId7"/>
    <p:sldLayoutId id="2147485546" r:id="rId8"/>
    <p:sldLayoutId id="2147485547" r:id="rId9"/>
    <p:sldLayoutId id="2147485548" r:id="rId10"/>
    <p:sldLayoutId id="2147485549" r:id="rId11"/>
    <p:sldLayoutId id="2147485550" r:id="rId12"/>
    <p:sldLayoutId id="2147485551" r:id="rId13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8288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286000" indent="-4572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5pPr>
      <a:lvl6pPr marL="27432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6pPr>
      <a:lvl7pPr marL="32004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7pPr>
      <a:lvl8pPr marL="36576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8pPr>
      <a:lvl9pPr marL="41148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92.wmf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6.bin"/><Relationship Id="rId26" Type="http://schemas.openxmlformats.org/officeDocument/2006/relationships/oleObject" Target="../embeddings/oleObject24.bin"/><Relationship Id="rId3" Type="http://schemas.openxmlformats.org/officeDocument/2006/relationships/notesSlide" Target="../notesSlides/notesSlide26.xml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23.bin"/><Relationship Id="rId2" Type="http://schemas.openxmlformats.org/officeDocument/2006/relationships/slideLayout" Target="../slideLayouts/slideLayout57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24" Type="http://schemas.openxmlformats.org/officeDocument/2006/relationships/oleObject" Target="../embeddings/oleObject22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3.bin"/><Relationship Id="rId23" Type="http://schemas.openxmlformats.org/officeDocument/2006/relationships/oleObject" Target="../embeddings/oleObject21.bin"/><Relationship Id="rId10" Type="http://schemas.openxmlformats.org/officeDocument/2006/relationships/oleObject" Target="../embeddings/oleObject8.bin"/><Relationship Id="rId19" Type="http://schemas.openxmlformats.org/officeDocument/2006/relationships/oleObject" Target="../embeddings/oleObject1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Relationship Id="rId22" Type="http://schemas.openxmlformats.org/officeDocument/2006/relationships/oleObject" Target="../embeddings/oleObject20.bin"/><Relationship Id="rId27" Type="http://schemas.openxmlformats.org/officeDocument/2006/relationships/oleObject" Target="../embeddings/oleObject25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22.png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http://eopi.esa.int" TargetMode="Externa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mailto:craig.donlon@esa.int" TargetMode="External"/><Relationship Id="rId3" Type="http://schemas.openxmlformats.org/officeDocument/2006/relationships/image" Target="../media/image128.jpeg"/><Relationship Id="rId7" Type="http://schemas.openxmlformats.org/officeDocument/2006/relationships/hyperlink" Target="http://download.esa.int/docs/EarthObservation/GMES_Sentinel-3_MRTD_Iss-1_Rev-0-issued-signed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://dx.doi.org/10.1016/j.rse.2011.07.024" TargetMode="External"/><Relationship Id="rId11" Type="http://schemas.openxmlformats.org/officeDocument/2006/relationships/image" Target="../media/image130.png"/><Relationship Id="rId5" Type="http://schemas.openxmlformats.org/officeDocument/2006/relationships/hyperlink" Target="http://www.esa.int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29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1268413"/>
            <a:ext cx="7489826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4600" dirty="0" smtClean="0"/>
              <a:t>The Sentinel-3 Mission</a:t>
            </a:r>
            <a:endParaRPr lang="en-US" sz="4600" dirty="0" smtClean="0">
              <a:cs typeface="+mj-cs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7174" y="1448780"/>
            <a:ext cx="8229600" cy="4525963"/>
          </a:xfrm>
        </p:spPr>
        <p:txBody>
          <a:bodyPr/>
          <a:lstStyle/>
          <a:p>
            <a:pPr marL="0" indent="0" algn="l" eaLnBrk="1" hangingPunct="1">
              <a:lnSpc>
                <a:spcPct val="95000"/>
              </a:lnSpc>
              <a:buNone/>
              <a:defRPr/>
            </a:pPr>
            <a:r>
              <a:rPr lang="en-US" altLang="ja-JP" sz="2400" dirty="0">
                <a:solidFill>
                  <a:schemeClr val="bg1"/>
                </a:solidFill>
              </a:rPr>
              <a:t>C. Donlon</a:t>
            </a:r>
            <a:r>
              <a:rPr lang="en-US" altLang="ja-JP" sz="2400" dirty="0" smtClean="0">
                <a:solidFill>
                  <a:schemeClr val="bg1"/>
                </a:solidFill>
              </a:rPr>
              <a:t>, B.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Berruti</a:t>
            </a:r>
            <a:r>
              <a:rPr lang="en-US" altLang="ja-JP" sz="2400" dirty="0" smtClean="0">
                <a:solidFill>
                  <a:schemeClr val="bg1"/>
                </a:solidFill>
              </a:rPr>
              <a:t>, J.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Nieke</a:t>
            </a:r>
            <a:r>
              <a:rPr lang="en-US" altLang="ja-JP" sz="2400" dirty="0" smtClean="0">
                <a:solidFill>
                  <a:schemeClr val="bg1"/>
                </a:solidFill>
              </a:rPr>
              <a:t>, P.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Goryl</a:t>
            </a:r>
            <a:r>
              <a:rPr lang="en-US" altLang="ja-JP" sz="2400" dirty="0" smtClean="0">
                <a:solidFill>
                  <a:schemeClr val="bg1"/>
                </a:solidFill>
              </a:rPr>
              <a:t>, P.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Femenias</a:t>
            </a:r>
            <a:r>
              <a:rPr lang="en-US" altLang="ja-JP" sz="2400" dirty="0" smtClean="0">
                <a:solidFill>
                  <a:schemeClr val="bg1"/>
                </a:solidFill>
              </a:rPr>
              <a:t>, C.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Mavrocordatos</a:t>
            </a:r>
            <a:r>
              <a:rPr lang="en-US" altLang="ja-JP" sz="2400" dirty="0" smtClean="0">
                <a:solidFill>
                  <a:schemeClr val="bg1"/>
                </a:solidFill>
              </a:rPr>
              <a:t>, H.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Rebhan</a:t>
            </a:r>
            <a:r>
              <a:rPr lang="en-US" altLang="ja-JP" sz="2400" dirty="0" smtClean="0">
                <a:solidFill>
                  <a:schemeClr val="bg1"/>
                </a:solidFill>
              </a:rPr>
              <a:t>, B. Seitz, and U. Klein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287338" y="5984875"/>
            <a:ext cx="7128574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 smtClean="0">
                <a:solidFill>
                  <a:schemeClr val="bg1"/>
                </a:solidFill>
              </a:rPr>
              <a:t>GHRSST XIII Science Team Meeting, University of Tokyo, Japan</a:t>
            </a:r>
            <a:br>
              <a:rPr lang="en-GB" sz="1800" dirty="0" smtClean="0">
                <a:solidFill>
                  <a:schemeClr val="bg1"/>
                </a:solidFill>
              </a:rPr>
            </a:br>
            <a:r>
              <a:rPr lang="en-GB" sz="1800" dirty="0" smtClean="0">
                <a:solidFill>
                  <a:schemeClr val="bg1"/>
                </a:solidFill>
              </a:rPr>
              <a:t>June 4-8</a:t>
            </a:r>
            <a:r>
              <a:rPr lang="en-GB" sz="1800" baseline="30000" dirty="0" smtClean="0">
                <a:solidFill>
                  <a:schemeClr val="bg1"/>
                </a:solidFill>
              </a:rPr>
              <a:t>th</a:t>
            </a:r>
            <a:r>
              <a:rPr lang="en-GB" sz="1800" dirty="0" smtClean="0">
                <a:solidFill>
                  <a:schemeClr val="bg1"/>
                </a:solidFill>
              </a:rPr>
              <a:t>, </a:t>
            </a:r>
            <a:r>
              <a:rPr lang="en-GB" sz="1800" dirty="0">
                <a:solidFill>
                  <a:schemeClr val="bg1"/>
                </a:solidFill>
              </a:rPr>
              <a:t>2012</a:t>
            </a:r>
            <a:endParaRPr lang="en-GB" sz="1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20" name="Text Box 44"/>
          <p:cNvSpPr txBox="1">
            <a:spLocks noChangeArrowheads="1"/>
          </p:cNvSpPr>
          <p:nvPr/>
        </p:nvSpPr>
        <p:spPr bwMode="auto">
          <a:xfrm>
            <a:off x="4211638" y="5949950"/>
            <a:ext cx="12636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cs typeface="+mn-cs"/>
              </a:rPr>
              <a:t>10:00 LST</a:t>
            </a:r>
            <a:endParaRPr lang="en-US">
              <a:cs typeface="+mn-cs"/>
            </a:endParaRPr>
          </a:p>
        </p:txBody>
      </p:sp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0" y="0"/>
            <a:ext cx="9144000" cy="2241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0">
              <a:latin typeface="Verdana" charset="0"/>
              <a:cs typeface="+mn-cs"/>
            </a:endParaRPr>
          </a:p>
        </p:txBody>
      </p:sp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1187450" y="296863"/>
            <a:ext cx="8124825" cy="5724525"/>
            <a:chOff x="569" y="193"/>
            <a:chExt cx="5095" cy="3948"/>
          </a:xfrm>
        </p:grpSpPr>
        <p:pic>
          <p:nvPicPr>
            <p:cNvPr id="5633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" y="2721"/>
              <a:ext cx="3320" cy="1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944762" flipH="1">
              <a:off x="2302" y="193"/>
              <a:ext cx="1409" cy="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182" name="Rectangle 6"/>
            <p:cNvSpPr>
              <a:spLocks noChangeArrowheads="1"/>
            </p:cNvSpPr>
            <p:nvPr/>
          </p:nvSpPr>
          <p:spPr bwMode="auto">
            <a:xfrm>
              <a:off x="789" y="1569"/>
              <a:ext cx="260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83" name="Rectangle 7"/>
            <p:cNvSpPr>
              <a:spLocks noChangeArrowheads="1"/>
            </p:cNvSpPr>
            <p:nvPr/>
          </p:nvSpPr>
          <p:spPr bwMode="auto">
            <a:xfrm>
              <a:off x="789" y="1569"/>
              <a:ext cx="260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84" name="Line 8"/>
            <p:cNvSpPr>
              <a:spLocks noChangeShapeType="1"/>
            </p:cNvSpPr>
            <p:nvPr/>
          </p:nvSpPr>
          <p:spPr bwMode="auto">
            <a:xfrm>
              <a:off x="2865" y="1468"/>
              <a:ext cx="992" cy="20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85" name="Line 9"/>
            <p:cNvSpPr>
              <a:spLocks noChangeShapeType="1"/>
            </p:cNvSpPr>
            <p:nvPr/>
          </p:nvSpPr>
          <p:spPr bwMode="auto">
            <a:xfrm flipH="1">
              <a:off x="2537" y="1570"/>
              <a:ext cx="254" cy="195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86" name="Line 10"/>
            <p:cNvSpPr>
              <a:spLocks noChangeShapeType="1"/>
            </p:cNvSpPr>
            <p:nvPr/>
          </p:nvSpPr>
          <p:spPr bwMode="auto">
            <a:xfrm flipH="1">
              <a:off x="1880" y="1522"/>
              <a:ext cx="739" cy="200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87" name="Line 11"/>
            <p:cNvSpPr>
              <a:spLocks noChangeShapeType="1"/>
            </p:cNvSpPr>
            <p:nvPr/>
          </p:nvSpPr>
          <p:spPr bwMode="auto">
            <a:xfrm flipH="1">
              <a:off x="1227" y="1461"/>
              <a:ext cx="1317" cy="20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88" name="Line 12"/>
            <p:cNvSpPr>
              <a:spLocks noChangeShapeType="1"/>
            </p:cNvSpPr>
            <p:nvPr/>
          </p:nvSpPr>
          <p:spPr bwMode="auto">
            <a:xfrm flipH="1">
              <a:off x="583" y="1385"/>
              <a:ext cx="1961" cy="213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89" name="Line 13"/>
            <p:cNvSpPr>
              <a:spLocks noChangeShapeType="1"/>
            </p:cNvSpPr>
            <p:nvPr/>
          </p:nvSpPr>
          <p:spPr bwMode="auto">
            <a:xfrm>
              <a:off x="2832" y="1550"/>
              <a:ext cx="357" cy="19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90" name="Freeform 14"/>
            <p:cNvSpPr>
              <a:spLocks/>
            </p:cNvSpPr>
            <p:nvPr/>
          </p:nvSpPr>
          <p:spPr bwMode="auto">
            <a:xfrm>
              <a:off x="2297" y="1646"/>
              <a:ext cx="693" cy="172"/>
            </a:xfrm>
            <a:custGeom>
              <a:avLst/>
              <a:gdLst>
                <a:gd name="T0" fmla="*/ 0 w 693"/>
                <a:gd name="T1" fmla="*/ 0 h 172"/>
                <a:gd name="T2" fmla="*/ 302 w 693"/>
                <a:gd name="T3" fmla="*/ 157 h 172"/>
                <a:gd name="T4" fmla="*/ 693 w 693"/>
                <a:gd name="T5" fmla="*/ 8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3" h="172">
                  <a:moveTo>
                    <a:pt x="0" y="0"/>
                  </a:moveTo>
                  <a:cubicBezTo>
                    <a:pt x="93" y="71"/>
                    <a:pt x="187" y="142"/>
                    <a:pt x="302" y="157"/>
                  </a:cubicBezTo>
                  <a:cubicBezTo>
                    <a:pt x="417" y="172"/>
                    <a:pt x="649" y="105"/>
                    <a:pt x="693" y="8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91" name="Text Box 15"/>
            <p:cNvSpPr txBox="1">
              <a:spLocks noChangeArrowheads="1"/>
            </p:cNvSpPr>
            <p:nvPr/>
          </p:nvSpPr>
          <p:spPr bwMode="auto">
            <a:xfrm>
              <a:off x="1484" y="1470"/>
              <a:ext cx="838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0">
                  <a:cs typeface="+mn-cs"/>
                </a:rPr>
                <a:t>~68.5</a:t>
              </a:r>
              <a:r>
                <a:rPr lang="en-GB" b="0">
                  <a:cs typeface="Arial" charset="0"/>
                </a:rPr>
                <a:t>° FoV</a:t>
              </a:r>
            </a:p>
          </p:txBody>
        </p:sp>
        <p:sp>
          <p:nvSpPr>
            <p:cNvPr id="178192" name="Line 16"/>
            <p:cNvSpPr>
              <a:spLocks noChangeShapeType="1"/>
            </p:cNvSpPr>
            <p:nvPr/>
          </p:nvSpPr>
          <p:spPr bwMode="auto">
            <a:xfrm flipH="1">
              <a:off x="2270" y="1283"/>
              <a:ext cx="535" cy="2217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93" name="Line 17"/>
            <p:cNvSpPr>
              <a:spLocks noChangeShapeType="1"/>
            </p:cNvSpPr>
            <p:nvPr/>
          </p:nvSpPr>
          <p:spPr bwMode="auto">
            <a:xfrm flipV="1">
              <a:off x="2791" y="1303"/>
              <a:ext cx="7" cy="2215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94" name="Freeform 18"/>
            <p:cNvSpPr>
              <a:spLocks/>
            </p:cNvSpPr>
            <p:nvPr/>
          </p:nvSpPr>
          <p:spPr bwMode="auto">
            <a:xfrm>
              <a:off x="2475" y="2571"/>
              <a:ext cx="323" cy="101"/>
            </a:xfrm>
            <a:custGeom>
              <a:avLst/>
              <a:gdLst>
                <a:gd name="T0" fmla="*/ 0 w 323"/>
                <a:gd name="T1" fmla="*/ 0 h 101"/>
                <a:gd name="T2" fmla="*/ 131 w 323"/>
                <a:gd name="T3" fmla="*/ 90 h 101"/>
                <a:gd name="T4" fmla="*/ 323 w 323"/>
                <a:gd name="T5" fmla="*/ 6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3" h="101">
                  <a:moveTo>
                    <a:pt x="0" y="0"/>
                  </a:moveTo>
                  <a:cubicBezTo>
                    <a:pt x="38" y="39"/>
                    <a:pt x="77" y="79"/>
                    <a:pt x="131" y="90"/>
                  </a:cubicBezTo>
                  <a:cubicBezTo>
                    <a:pt x="185" y="101"/>
                    <a:pt x="297" y="75"/>
                    <a:pt x="323" y="69"/>
                  </a:cubicBezTo>
                </a:path>
              </a:pathLst>
            </a:custGeom>
            <a:noFill/>
            <a:ln w="28575" cmpd="sng">
              <a:solidFill>
                <a:srgbClr val="99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195" name="Text Box 19"/>
            <p:cNvSpPr txBox="1">
              <a:spLocks noChangeArrowheads="1"/>
            </p:cNvSpPr>
            <p:nvPr/>
          </p:nvSpPr>
          <p:spPr bwMode="auto">
            <a:xfrm>
              <a:off x="2809" y="2670"/>
              <a:ext cx="61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0">
                  <a:solidFill>
                    <a:srgbClr val="990000"/>
                  </a:solidFill>
                  <a:cs typeface="+mn-cs"/>
                </a:rPr>
                <a:t>Across-</a:t>
              </a:r>
            </a:p>
            <a:p>
              <a:pPr>
                <a:defRPr/>
              </a:pPr>
              <a:r>
                <a:rPr lang="en-GB" b="0">
                  <a:solidFill>
                    <a:srgbClr val="990000"/>
                  </a:solidFill>
                  <a:cs typeface="+mn-cs"/>
                </a:rPr>
                <a:t>track-tilt</a:t>
              </a:r>
              <a:endParaRPr lang="en-US" b="0">
                <a:solidFill>
                  <a:srgbClr val="990000"/>
                </a:solidFill>
                <a:cs typeface="+mn-cs"/>
              </a:endParaRPr>
            </a:p>
          </p:txBody>
        </p:sp>
        <p:sp>
          <p:nvSpPr>
            <p:cNvPr id="178196" name="Text Box 20"/>
            <p:cNvSpPr txBox="1">
              <a:spLocks noChangeArrowheads="1"/>
            </p:cNvSpPr>
            <p:nvPr/>
          </p:nvSpPr>
          <p:spPr bwMode="auto">
            <a:xfrm>
              <a:off x="1081" y="791"/>
              <a:ext cx="80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0">
                  <a:cs typeface="+mn-cs"/>
                </a:rPr>
                <a:t>Calibration</a:t>
              </a:r>
            </a:p>
            <a:p>
              <a:pPr>
                <a:defRPr/>
              </a:pPr>
              <a:r>
                <a:rPr lang="en-GB" b="0">
                  <a:cs typeface="+mn-cs"/>
                </a:rPr>
                <a:t>Assembly </a:t>
              </a:r>
              <a:endParaRPr lang="en-US" b="0">
                <a:cs typeface="+mn-cs"/>
              </a:endParaRPr>
            </a:p>
          </p:txBody>
        </p:sp>
        <p:sp>
          <p:nvSpPr>
            <p:cNvPr id="178197" name="Text Box 21"/>
            <p:cNvSpPr txBox="1">
              <a:spLocks noChangeArrowheads="1"/>
            </p:cNvSpPr>
            <p:nvPr/>
          </p:nvSpPr>
          <p:spPr bwMode="auto">
            <a:xfrm>
              <a:off x="3218" y="218"/>
              <a:ext cx="824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0">
                  <a:cs typeface="+mn-cs"/>
                </a:rPr>
                <a:t>5 cameras </a:t>
              </a:r>
              <a:endParaRPr lang="en-US" b="0">
                <a:cs typeface="+mn-cs"/>
              </a:endParaRPr>
            </a:p>
          </p:txBody>
        </p:sp>
        <p:pic>
          <p:nvPicPr>
            <p:cNvPr id="56352" name="Picture 2" descr="su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" y="289"/>
              <a:ext cx="539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199" name="Line 23"/>
            <p:cNvSpPr>
              <a:spLocks noChangeShapeType="1"/>
            </p:cNvSpPr>
            <p:nvPr/>
          </p:nvSpPr>
          <p:spPr bwMode="auto">
            <a:xfrm>
              <a:off x="1913" y="3675"/>
              <a:ext cx="37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200" name="Line 24"/>
            <p:cNvSpPr>
              <a:spLocks noChangeShapeType="1"/>
            </p:cNvSpPr>
            <p:nvPr/>
          </p:nvSpPr>
          <p:spPr bwMode="auto">
            <a:xfrm flipH="1">
              <a:off x="4395" y="1585"/>
              <a:ext cx="858" cy="208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201" name="Line 25"/>
            <p:cNvSpPr>
              <a:spLocks noChangeShapeType="1"/>
            </p:cNvSpPr>
            <p:nvPr/>
          </p:nvSpPr>
          <p:spPr bwMode="auto">
            <a:xfrm flipH="1" flipV="1">
              <a:off x="3401" y="1879"/>
              <a:ext cx="981" cy="1776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202" name="Line 26"/>
            <p:cNvSpPr>
              <a:spLocks noChangeShapeType="1"/>
            </p:cNvSpPr>
            <p:nvPr/>
          </p:nvSpPr>
          <p:spPr bwMode="auto">
            <a:xfrm flipH="1">
              <a:off x="4556" y="1697"/>
              <a:ext cx="810" cy="1953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203" name="Line 27"/>
            <p:cNvSpPr>
              <a:spLocks noChangeShapeType="1"/>
            </p:cNvSpPr>
            <p:nvPr/>
          </p:nvSpPr>
          <p:spPr bwMode="auto">
            <a:xfrm flipH="1" flipV="1">
              <a:off x="3555" y="1895"/>
              <a:ext cx="997" cy="1777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204" name="Line 28"/>
            <p:cNvSpPr>
              <a:spLocks noChangeShapeType="1"/>
            </p:cNvSpPr>
            <p:nvPr/>
          </p:nvSpPr>
          <p:spPr bwMode="auto">
            <a:xfrm flipH="1">
              <a:off x="4662" y="1810"/>
              <a:ext cx="817" cy="1866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205" name="Line 29"/>
            <p:cNvSpPr>
              <a:spLocks noChangeShapeType="1"/>
            </p:cNvSpPr>
            <p:nvPr/>
          </p:nvSpPr>
          <p:spPr bwMode="auto">
            <a:xfrm flipH="1" flipV="1">
              <a:off x="3696" y="1899"/>
              <a:ext cx="997" cy="1776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206" name="Line 30"/>
            <p:cNvSpPr>
              <a:spLocks noChangeShapeType="1"/>
            </p:cNvSpPr>
            <p:nvPr/>
          </p:nvSpPr>
          <p:spPr bwMode="auto">
            <a:xfrm>
              <a:off x="1817" y="1042"/>
              <a:ext cx="5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207" name="Line 31"/>
            <p:cNvSpPr>
              <a:spLocks noChangeShapeType="1"/>
            </p:cNvSpPr>
            <p:nvPr/>
          </p:nvSpPr>
          <p:spPr bwMode="auto">
            <a:xfrm flipH="1">
              <a:off x="3051" y="315"/>
              <a:ext cx="213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78208" name="Text Box 32"/>
          <p:cNvSpPr txBox="1">
            <a:spLocks noChangeArrowheads="1"/>
          </p:cNvSpPr>
          <p:nvPr/>
        </p:nvSpPr>
        <p:spPr bwMode="auto">
          <a:xfrm>
            <a:off x="215900" y="98425"/>
            <a:ext cx="30210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0">
                <a:latin typeface="Verdana" charset="0"/>
                <a:cs typeface="+mn-cs"/>
              </a:rPr>
              <a:t>Sentinel-3 OLCI</a:t>
            </a:r>
          </a:p>
          <a:p>
            <a:pPr>
              <a:defRPr/>
            </a:pPr>
            <a:r>
              <a:rPr lang="en-GB" sz="2800" b="0">
                <a:latin typeface="Verdana" charset="0"/>
                <a:cs typeface="+mn-cs"/>
              </a:rPr>
              <a:t>Basic Geometry</a:t>
            </a:r>
            <a:endParaRPr lang="en-US" sz="2800" b="0">
              <a:latin typeface="Verdana" charset="0"/>
              <a:cs typeface="+mn-cs"/>
            </a:endParaRPr>
          </a:p>
        </p:txBody>
      </p:sp>
      <p:sp>
        <p:nvSpPr>
          <p:cNvPr id="178214" name="Text Box 38"/>
          <p:cNvSpPr txBox="1">
            <a:spLocks noChangeArrowheads="1"/>
          </p:cNvSpPr>
          <p:nvPr/>
        </p:nvSpPr>
        <p:spPr bwMode="auto">
          <a:xfrm>
            <a:off x="3419475" y="6491288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cs typeface="+mn-cs"/>
              </a:rPr>
              <a:t>1270 km</a:t>
            </a:r>
            <a:endParaRPr lang="en-US">
              <a:cs typeface="+mn-cs"/>
            </a:endParaRPr>
          </a:p>
        </p:txBody>
      </p:sp>
      <p:sp>
        <p:nvSpPr>
          <p:cNvPr id="178216" name="Line 40"/>
          <p:cNvSpPr>
            <a:spLocks noChangeShapeType="1"/>
          </p:cNvSpPr>
          <p:nvPr/>
        </p:nvSpPr>
        <p:spPr bwMode="auto">
          <a:xfrm>
            <a:off x="1223963" y="6308725"/>
            <a:ext cx="0" cy="549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8217" name="Line 41"/>
          <p:cNvSpPr>
            <a:spLocks noChangeShapeType="1"/>
          </p:cNvSpPr>
          <p:nvPr/>
        </p:nvSpPr>
        <p:spPr bwMode="auto">
          <a:xfrm>
            <a:off x="6443663" y="5300663"/>
            <a:ext cx="0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8218" name="Line 42"/>
          <p:cNvSpPr>
            <a:spLocks noChangeShapeType="1"/>
          </p:cNvSpPr>
          <p:nvPr/>
        </p:nvSpPr>
        <p:spPr bwMode="auto">
          <a:xfrm flipH="1">
            <a:off x="1223963" y="666908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8219" name="Line 43"/>
          <p:cNvSpPr>
            <a:spLocks noChangeShapeType="1"/>
          </p:cNvSpPr>
          <p:nvPr/>
        </p:nvSpPr>
        <p:spPr bwMode="auto">
          <a:xfrm>
            <a:off x="4427538" y="6669088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8221" name="Text Box 45"/>
          <p:cNvSpPr txBox="1">
            <a:spLocks noChangeArrowheads="1"/>
          </p:cNvSpPr>
          <p:nvPr/>
        </p:nvSpPr>
        <p:spPr bwMode="auto">
          <a:xfrm>
            <a:off x="576263" y="5984875"/>
            <a:ext cx="1397000" cy="3667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cs typeface="+mn-cs"/>
              </a:rPr>
              <a:t>~09:00 LST</a:t>
            </a:r>
            <a:endParaRPr lang="en-US">
              <a:cs typeface="+mn-cs"/>
            </a:endParaRPr>
          </a:p>
        </p:txBody>
      </p:sp>
      <p:sp>
        <p:nvSpPr>
          <p:cNvPr id="178222" name="Text Box 46"/>
          <p:cNvSpPr txBox="1">
            <a:spLocks noChangeArrowheads="1"/>
          </p:cNvSpPr>
          <p:nvPr/>
        </p:nvSpPr>
        <p:spPr bwMode="auto">
          <a:xfrm>
            <a:off x="5832475" y="5942013"/>
            <a:ext cx="13970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cs typeface="+mn-cs"/>
              </a:rPr>
              <a:t>~10:30 LST</a:t>
            </a:r>
            <a:endParaRPr lang="en-US">
              <a:cs typeface="+mn-cs"/>
            </a:endParaRPr>
          </a:p>
        </p:txBody>
      </p:sp>
      <p:sp>
        <p:nvSpPr>
          <p:cNvPr id="178223" name="Line 47"/>
          <p:cNvSpPr>
            <a:spLocks noChangeShapeType="1"/>
          </p:cNvSpPr>
          <p:nvPr/>
        </p:nvSpPr>
        <p:spPr bwMode="auto">
          <a:xfrm>
            <a:off x="1187450" y="5337175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8224" name="Line 48"/>
          <p:cNvSpPr>
            <a:spLocks noChangeShapeType="1"/>
          </p:cNvSpPr>
          <p:nvPr/>
        </p:nvSpPr>
        <p:spPr bwMode="auto">
          <a:xfrm>
            <a:off x="6443663" y="53371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sz="2400" b="1" dirty="0" err="1">
                <a:latin typeface="Verdana" charset="0"/>
                <a:ea typeface="ＭＳ Ｐゴシック" charset="0"/>
              </a:rPr>
              <a:t>Transect</a:t>
            </a:r>
            <a:r>
              <a:rPr lang="de-DE" sz="2400" b="1" dirty="0">
                <a:latin typeface="Verdana" charset="0"/>
                <a:ea typeface="ＭＳ Ｐゴシック" charset="0"/>
              </a:rPr>
              <a:t> </a:t>
            </a:r>
            <a:r>
              <a:rPr lang="de-DE" sz="2400" b="1" dirty="0" err="1">
                <a:latin typeface="Verdana" charset="0"/>
                <a:ea typeface="ＭＳ Ｐゴシック" charset="0"/>
              </a:rPr>
              <a:t>showing</a:t>
            </a:r>
            <a:r>
              <a:rPr lang="de-DE" sz="2400" b="1" dirty="0">
                <a:latin typeface="Verdana" charset="0"/>
                <a:ea typeface="ＭＳ Ｐゴシック" charset="0"/>
              </a:rPr>
              <a:t> MERIS </a:t>
            </a:r>
            <a:r>
              <a:rPr lang="de-DE" sz="2400" b="1" dirty="0" err="1">
                <a:latin typeface="Verdana" charset="0"/>
                <a:ea typeface="ＭＳ Ｐゴシック" charset="0"/>
              </a:rPr>
              <a:t>sunglint</a:t>
            </a:r>
            <a:r>
              <a:rPr lang="de-DE" sz="2400" b="1" dirty="0">
                <a:latin typeface="Verdana" charset="0"/>
                <a:ea typeface="ＭＳ Ｐゴシック" charset="0"/>
              </a:rPr>
              <a:t>, MERIS band 9 (708 </a:t>
            </a:r>
            <a:r>
              <a:rPr lang="de-DE" sz="2400" b="1" dirty="0" err="1">
                <a:latin typeface="Verdana" charset="0"/>
                <a:ea typeface="ＭＳ Ｐゴシック" charset="0"/>
              </a:rPr>
              <a:t>nm</a:t>
            </a:r>
            <a:r>
              <a:rPr lang="de-DE" sz="2400" b="1" dirty="0">
                <a:latin typeface="Verdana" charset="0"/>
                <a:ea typeface="ＭＳ Ｐゴシック" charset="0"/>
              </a:rPr>
              <a:t>) Hawaii 20030705</a:t>
            </a:r>
          </a:p>
        </p:txBody>
      </p:sp>
      <p:grpSp>
        <p:nvGrpSpPr>
          <p:cNvPr id="57346" name="Group 4"/>
          <p:cNvGrpSpPr>
            <a:grpSpLocks/>
          </p:cNvGrpSpPr>
          <p:nvPr/>
        </p:nvGrpSpPr>
        <p:grpSpPr bwMode="auto">
          <a:xfrm>
            <a:off x="935038" y="1757363"/>
            <a:ext cx="6708775" cy="4538662"/>
            <a:chOff x="435" y="783"/>
            <a:chExt cx="4226" cy="2791"/>
          </a:xfrm>
        </p:grpSpPr>
        <p:sp>
          <p:nvSpPr>
            <p:cNvPr id="58282" name="Rectangle 5"/>
            <p:cNvSpPr>
              <a:spLocks noChangeArrowheads="1"/>
            </p:cNvSpPr>
            <p:nvPr/>
          </p:nvSpPr>
          <p:spPr bwMode="auto">
            <a:xfrm>
              <a:off x="435" y="783"/>
              <a:ext cx="4225" cy="276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8283" name="Line 6"/>
            <p:cNvSpPr>
              <a:spLocks noChangeShapeType="1"/>
            </p:cNvSpPr>
            <p:nvPr/>
          </p:nvSpPr>
          <p:spPr bwMode="auto">
            <a:xfrm>
              <a:off x="435" y="3273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84" name="Line 7"/>
            <p:cNvSpPr>
              <a:spLocks noChangeShapeType="1"/>
            </p:cNvSpPr>
            <p:nvPr/>
          </p:nvSpPr>
          <p:spPr bwMode="auto">
            <a:xfrm>
              <a:off x="435" y="2996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85" name="Line 8"/>
            <p:cNvSpPr>
              <a:spLocks noChangeShapeType="1"/>
            </p:cNvSpPr>
            <p:nvPr/>
          </p:nvSpPr>
          <p:spPr bwMode="auto">
            <a:xfrm>
              <a:off x="435" y="2719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86" name="Line 9"/>
            <p:cNvSpPr>
              <a:spLocks noChangeShapeType="1"/>
            </p:cNvSpPr>
            <p:nvPr/>
          </p:nvSpPr>
          <p:spPr bwMode="auto">
            <a:xfrm>
              <a:off x="435" y="2443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87" name="Line 10"/>
            <p:cNvSpPr>
              <a:spLocks noChangeShapeType="1"/>
            </p:cNvSpPr>
            <p:nvPr/>
          </p:nvSpPr>
          <p:spPr bwMode="auto">
            <a:xfrm>
              <a:off x="435" y="2167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88" name="Line 11"/>
            <p:cNvSpPr>
              <a:spLocks noChangeShapeType="1"/>
            </p:cNvSpPr>
            <p:nvPr/>
          </p:nvSpPr>
          <p:spPr bwMode="auto">
            <a:xfrm>
              <a:off x="435" y="1889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89" name="Line 12"/>
            <p:cNvSpPr>
              <a:spLocks noChangeShapeType="1"/>
            </p:cNvSpPr>
            <p:nvPr/>
          </p:nvSpPr>
          <p:spPr bwMode="auto">
            <a:xfrm>
              <a:off x="435" y="1613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0" name="Line 13"/>
            <p:cNvSpPr>
              <a:spLocks noChangeShapeType="1"/>
            </p:cNvSpPr>
            <p:nvPr/>
          </p:nvSpPr>
          <p:spPr bwMode="auto">
            <a:xfrm>
              <a:off x="435" y="1336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1" name="Line 14"/>
            <p:cNvSpPr>
              <a:spLocks noChangeShapeType="1"/>
            </p:cNvSpPr>
            <p:nvPr/>
          </p:nvSpPr>
          <p:spPr bwMode="auto">
            <a:xfrm>
              <a:off x="435" y="1059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2" name="Line 15"/>
            <p:cNvSpPr>
              <a:spLocks noChangeShapeType="1"/>
            </p:cNvSpPr>
            <p:nvPr/>
          </p:nvSpPr>
          <p:spPr bwMode="auto">
            <a:xfrm>
              <a:off x="435" y="783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3" name="Rectangle 16"/>
            <p:cNvSpPr>
              <a:spLocks noChangeArrowheads="1"/>
            </p:cNvSpPr>
            <p:nvPr/>
          </p:nvSpPr>
          <p:spPr bwMode="auto">
            <a:xfrm>
              <a:off x="435" y="783"/>
              <a:ext cx="4225" cy="2767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8294" name="Line 17"/>
            <p:cNvSpPr>
              <a:spLocks noChangeShapeType="1"/>
            </p:cNvSpPr>
            <p:nvPr/>
          </p:nvSpPr>
          <p:spPr bwMode="auto">
            <a:xfrm>
              <a:off x="4660" y="783"/>
              <a:ext cx="1" cy="27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5" name="Line 18"/>
            <p:cNvSpPr>
              <a:spLocks noChangeShapeType="1"/>
            </p:cNvSpPr>
            <p:nvPr/>
          </p:nvSpPr>
          <p:spPr bwMode="auto">
            <a:xfrm>
              <a:off x="4636" y="355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6" name="Line 19"/>
            <p:cNvSpPr>
              <a:spLocks noChangeShapeType="1"/>
            </p:cNvSpPr>
            <p:nvPr/>
          </p:nvSpPr>
          <p:spPr bwMode="auto">
            <a:xfrm>
              <a:off x="4636" y="327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7" name="Line 20"/>
            <p:cNvSpPr>
              <a:spLocks noChangeShapeType="1"/>
            </p:cNvSpPr>
            <p:nvPr/>
          </p:nvSpPr>
          <p:spPr bwMode="auto">
            <a:xfrm>
              <a:off x="4636" y="299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8" name="Line 21"/>
            <p:cNvSpPr>
              <a:spLocks noChangeShapeType="1"/>
            </p:cNvSpPr>
            <p:nvPr/>
          </p:nvSpPr>
          <p:spPr bwMode="auto">
            <a:xfrm>
              <a:off x="4636" y="271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99" name="Line 22"/>
            <p:cNvSpPr>
              <a:spLocks noChangeShapeType="1"/>
            </p:cNvSpPr>
            <p:nvPr/>
          </p:nvSpPr>
          <p:spPr bwMode="auto">
            <a:xfrm>
              <a:off x="4636" y="244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0" name="Line 23"/>
            <p:cNvSpPr>
              <a:spLocks noChangeShapeType="1"/>
            </p:cNvSpPr>
            <p:nvPr/>
          </p:nvSpPr>
          <p:spPr bwMode="auto">
            <a:xfrm>
              <a:off x="4636" y="216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1" name="Line 24"/>
            <p:cNvSpPr>
              <a:spLocks noChangeShapeType="1"/>
            </p:cNvSpPr>
            <p:nvPr/>
          </p:nvSpPr>
          <p:spPr bwMode="auto">
            <a:xfrm>
              <a:off x="4636" y="188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2" name="Line 25"/>
            <p:cNvSpPr>
              <a:spLocks noChangeShapeType="1"/>
            </p:cNvSpPr>
            <p:nvPr/>
          </p:nvSpPr>
          <p:spPr bwMode="auto">
            <a:xfrm>
              <a:off x="4636" y="161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3" name="Line 26"/>
            <p:cNvSpPr>
              <a:spLocks noChangeShapeType="1"/>
            </p:cNvSpPr>
            <p:nvPr/>
          </p:nvSpPr>
          <p:spPr bwMode="auto">
            <a:xfrm>
              <a:off x="4636" y="133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4" name="Line 27"/>
            <p:cNvSpPr>
              <a:spLocks noChangeShapeType="1"/>
            </p:cNvSpPr>
            <p:nvPr/>
          </p:nvSpPr>
          <p:spPr bwMode="auto">
            <a:xfrm>
              <a:off x="4636" y="105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5" name="Line 28"/>
            <p:cNvSpPr>
              <a:spLocks noChangeShapeType="1"/>
            </p:cNvSpPr>
            <p:nvPr/>
          </p:nvSpPr>
          <p:spPr bwMode="auto">
            <a:xfrm>
              <a:off x="4636" y="78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6" name="Line 29"/>
            <p:cNvSpPr>
              <a:spLocks noChangeShapeType="1"/>
            </p:cNvSpPr>
            <p:nvPr/>
          </p:nvSpPr>
          <p:spPr bwMode="auto">
            <a:xfrm>
              <a:off x="435" y="3550"/>
              <a:ext cx="42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7" name="Line 30"/>
            <p:cNvSpPr>
              <a:spLocks noChangeShapeType="1"/>
            </p:cNvSpPr>
            <p:nvPr/>
          </p:nvSpPr>
          <p:spPr bwMode="auto">
            <a:xfrm flipV="1">
              <a:off x="435" y="3550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8" name="Line 31"/>
            <p:cNvSpPr>
              <a:spLocks noChangeShapeType="1"/>
            </p:cNvSpPr>
            <p:nvPr/>
          </p:nvSpPr>
          <p:spPr bwMode="auto">
            <a:xfrm flipV="1">
              <a:off x="1039" y="3550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09" name="Line 32"/>
            <p:cNvSpPr>
              <a:spLocks noChangeShapeType="1"/>
            </p:cNvSpPr>
            <p:nvPr/>
          </p:nvSpPr>
          <p:spPr bwMode="auto">
            <a:xfrm flipV="1">
              <a:off x="1642" y="3550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10" name="Line 33"/>
            <p:cNvSpPr>
              <a:spLocks noChangeShapeType="1"/>
            </p:cNvSpPr>
            <p:nvPr/>
          </p:nvSpPr>
          <p:spPr bwMode="auto">
            <a:xfrm flipV="1">
              <a:off x="2246" y="3550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11" name="Line 34"/>
            <p:cNvSpPr>
              <a:spLocks noChangeShapeType="1"/>
            </p:cNvSpPr>
            <p:nvPr/>
          </p:nvSpPr>
          <p:spPr bwMode="auto">
            <a:xfrm flipV="1">
              <a:off x="2849" y="3550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12" name="Line 35"/>
            <p:cNvSpPr>
              <a:spLocks noChangeShapeType="1"/>
            </p:cNvSpPr>
            <p:nvPr/>
          </p:nvSpPr>
          <p:spPr bwMode="auto">
            <a:xfrm flipV="1">
              <a:off x="3453" y="3550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13" name="Line 36"/>
            <p:cNvSpPr>
              <a:spLocks noChangeShapeType="1"/>
            </p:cNvSpPr>
            <p:nvPr/>
          </p:nvSpPr>
          <p:spPr bwMode="auto">
            <a:xfrm flipV="1">
              <a:off x="4056" y="3550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14" name="Line 37"/>
            <p:cNvSpPr>
              <a:spLocks noChangeShapeType="1"/>
            </p:cNvSpPr>
            <p:nvPr/>
          </p:nvSpPr>
          <p:spPr bwMode="auto">
            <a:xfrm flipV="1">
              <a:off x="4660" y="3550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15" name="Freeform 38"/>
            <p:cNvSpPr>
              <a:spLocks/>
            </p:cNvSpPr>
            <p:nvPr/>
          </p:nvSpPr>
          <p:spPr bwMode="auto">
            <a:xfrm>
              <a:off x="1102" y="3529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16" name="Freeform 39"/>
            <p:cNvSpPr>
              <a:spLocks/>
            </p:cNvSpPr>
            <p:nvPr/>
          </p:nvSpPr>
          <p:spPr bwMode="auto">
            <a:xfrm>
              <a:off x="1106" y="3529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17" name="Freeform 40"/>
            <p:cNvSpPr>
              <a:spLocks/>
            </p:cNvSpPr>
            <p:nvPr/>
          </p:nvSpPr>
          <p:spPr bwMode="auto">
            <a:xfrm>
              <a:off x="1109" y="31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18" name="Freeform 41"/>
            <p:cNvSpPr>
              <a:spLocks/>
            </p:cNvSpPr>
            <p:nvPr/>
          </p:nvSpPr>
          <p:spPr bwMode="auto">
            <a:xfrm>
              <a:off x="1112" y="31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19" name="Freeform 42"/>
            <p:cNvSpPr>
              <a:spLocks/>
            </p:cNvSpPr>
            <p:nvPr/>
          </p:nvSpPr>
          <p:spPr bwMode="auto">
            <a:xfrm>
              <a:off x="1115" y="311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0" name="Freeform 43"/>
            <p:cNvSpPr>
              <a:spLocks/>
            </p:cNvSpPr>
            <p:nvPr/>
          </p:nvSpPr>
          <p:spPr bwMode="auto">
            <a:xfrm>
              <a:off x="1118" y="31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1" name="Freeform 44"/>
            <p:cNvSpPr>
              <a:spLocks/>
            </p:cNvSpPr>
            <p:nvPr/>
          </p:nvSpPr>
          <p:spPr bwMode="auto">
            <a:xfrm>
              <a:off x="1121" y="31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2" name="Freeform 45"/>
            <p:cNvSpPr>
              <a:spLocks/>
            </p:cNvSpPr>
            <p:nvPr/>
          </p:nvSpPr>
          <p:spPr bwMode="auto">
            <a:xfrm>
              <a:off x="1124" y="3177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3" name="Freeform 46"/>
            <p:cNvSpPr>
              <a:spLocks/>
            </p:cNvSpPr>
            <p:nvPr/>
          </p:nvSpPr>
          <p:spPr bwMode="auto">
            <a:xfrm>
              <a:off x="1127" y="339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4" name="Freeform 47"/>
            <p:cNvSpPr>
              <a:spLocks/>
            </p:cNvSpPr>
            <p:nvPr/>
          </p:nvSpPr>
          <p:spPr bwMode="auto">
            <a:xfrm>
              <a:off x="1130" y="339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5" name="Freeform 48"/>
            <p:cNvSpPr>
              <a:spLocks/>
            </p:cNvSpPr>
            <p:nvPr/>
          </p:nvSpPr>
          <p:spPr bwMode="auto">
            <a:xfrm>
              <a:off x="1133" y="340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6" name="Freeform 49"/>
            <p:cNvSpPr>
              <a:spLocks/>
            </p:cNvSpPr>
            <p:nvPr/>
          </p:nvSpPr>
          <p:spPr bwMode="auto">
            <a:xfrm>
              <a:off x="1136" y="340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7" name="Freeform 50"/>
            <p:cNvSpPr>
              <a:spLocks/>
            </p:cNvSpPr>
            <p:nvPr/>
          </p:nvSpPr>
          <p:spPr bwMode="auto">
            <a:xfrm>
              <a:off x="1140" y="340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8" name="Freeform 51"/>
            <p:cNvSpPr>
              <a:spLocks/>
            </p:cNvSpPr>
            <p:nvPr/>
          </p:nvSpPr>
          <p:spPr bwMode="auto">
            <a:xfrm>
              <a:off x="1143" y="340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29" name="Freeform 52"/>
            <p:cNvSpPr>
              <a:spLocks/>
            </p:cNvSpPr>
            <p:nvPr/>
          </p:nvSpPr>
          <p:spPr bwMode="auto">
            <a:xfrm>
              <a:off x="1146" y="3408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0" name="Freeform 53"/>
            <p:cNvSpPr>
              <a:spLocks/>
            </p:cNvSpPr>
            <p:nvPr/>
          </p:nvSpPr>
          <p:spPr bwMode="auto">
            <a:xfrm>
              <a:off x="1148" y="3408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1" name="Freeform 54"/>
            <p:cNvSpPr>
              <a:spLocks/>
            </p:cNvSpPr>
            <p:nvPr/>
          </p:nvSpPr>
          <p:spPr bwMode="auto">
            <a:xfrm>
              <a:off x="1151" y="3408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2" name="Freeform 55"/>
            <p:cNvSpPr>
              <a:spLocks/>
            </p:cNvSpPr>
            <p:nvPr/>
          </p:nvSpPr>
          <p:spPr bwMode="auto">
            <a:xfrm>
              <a:off x="1155" y="3408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3" name="Freeform 56"/>
            <p:cNvSpPr>
              <a:spLocks/>
            </p:cNvSpPr>
            <p:nvPr/>
          </p:nvSpPr>
          <p:spPr bwMode="auto">
            <a:xfrm>
              <a:off x="1158" y="340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4" name="Freeform 57"/>
            <p:cNvSpPr>
              <a:spLocks/>
            </p:cNvSpPr>
            <p:nvPr/>
          </p:nvSpPr>
          <p:spPr bwMode="auto">
            <a:xfrm>
              <a:off x="1161" y="3409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5" name="Freeform 58"/>
            <p:cNvSpPr>
              <a:spLocks/>
            </p:cNvSpPr>
            <p:nvPr/>
          </p:nvSpPr>
          <p:spPr bwMode="auto">
            <a:xfrm>
              <a:off x="1164" y="3409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6" name="Freeform 59"/>
            <p:cNvSpPr>
              <a:spLocks/>
            </p:cNvSpPr>
            <p:nvPr/>
          </p:nvSpPr>
          <p:spPr bwMode="auto">
            <a:xfrm>
              <a:off x="1167" y="341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7" name="Freeform 60"/>
            <p:cNvSpPr>
              <a:spLocks/>
            </p:cNvSpPr>
            <p:nvPr/>
          </p:nvSpPr>
          <p:spPr bwMode="auto">
            <a:xfrm>
              <a:off x="1171" y="340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8" name="Freeform 61"/>
            <p:cNvSpPr>
              <a:spLocks/>
            </p:cNvSpPr>
            <p:nvPr/>
          </p:nvSpPr>
          <p:spPr bwMode="auto">
            <a:xfrm>
              <a:off x="1173" y="3409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39" name="Freeform 62"/>
            <p:cNvSpPr>
              <a:spLocks/>
            </p:cNvSpPr>
            <p:nvPr/>
          </p:nvSpPr>
          <p:spPr bwMode="auto">
            <a:xfrm>
              <a:off x="1176" y="3409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0" name="Freeform 63"/>
            <p:cNvSpPr>
              <a:spLocks/>
            </p:cNvSpPr>
            <p:nvPr/>
          </p:nvSpPr>
          <p:spPr bwMode="auto">
            <a:xfrm>
              <a:off x="1179" y="340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1" name="Freeform 64"/>
            <p:cNvSpPr>
              <a:spLocks/>
            </p:cNvSpPr>
            <p:nvPr/>
          </p:nvSpPr>
          <p:spPr bwMode="auto">
            <a:xfrm>
              <a:off x="1182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2" name="Freeform 65"/>
            <p:cNvSpPr>
              <a:spLocks/>
            </p:cNvSpPr>
            <p:nvPr/>
          </p:nvSpPr>
          <p:spPr bwMode="auto">
            <a:xfrm>
              <a:off x="1186" y="3402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3" name="Freeform 66"/>
            <p:cNvSpPr>
              <a:spLocks/>
            </p:cNvSpPr>
            <p:nvPr/>
          </p:nvSpPr>
          <p:spPr bwMode="auto">
            <a:xfrm>
              <a:off x="1189" y="3402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4" name="Freeform 67"/>
            <p:cNvSpPr>
              <a:spLocks/>
            </p:cNvSpPr>
            <p:nvPr/>
          </p:nvSpPr>
          <p:spPr bwMode="auto">
            <a:xfrm>
              <a:off x="1192" y="340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5" name="Freeform 68"/>
            <p:cNvSpPr>
              <a:spLocks/>
            </p:cNvSpPr>
            <p:nvPr/>
          </p:nvSpPr>
          <p:spPr bwMode="auto">
            <a:xfrm>
              <a:off x="1195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6" name="Freeform 69"/>
            <p:cNvSpPr>
              <a:spLocks/>
            </p:cNvSpPr>
            <p:nvPr/>
          </p:nvSpPr>
          <p:spPr bwMode="auto">
            <a:xfrm>
              <a:off x="1197" y="3404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7" name="Freeform 70"/>
            <p:cNvSpPr>
              <a:spLocks/>
            </p:cNvSpPr>
            <p:nvPr/>
          </p:nvSpPr>
          <p:spPr bwMode="auto">
            <a:xfrm>
              <a:off x="1200" y="3398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8" name="Freeform 71"/>
            <p:cNvSpPr>
              <a:spLocks/>
            </p:cNvSpPr>
            <p:nvPr/>
          </p:nvSpPr>
          <p:spPr bwMode="auto">
            <a:xfrm>
              <a:off x="1204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49" name="Freeform 72"/>
            <p:cNvSpPr>
              <a:spLocks/>
            </p:cNvSpPr>
            <p:nvPr/>
          </p:nvSpPr>
          <p:spPr bwMode="auto">
            <a:xfrm>
              <a:off x="1207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0" name="Freeform 73"/>
            <p:cNvSpPr>
              <a:spLocks/>
            </p:cNvSpPr>
            <p:nvPr/>
          </p:nvSpPr>
          <p:spPr bwMode="auto">
            <a:xfrm>
              <a:off x="1210" y="3404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1" name="Freeform 74"/>
            <p:cNvSpPr>
              <a:spLocks/>
            </p:cNvSpPr>
            <p:nvPr/>
          </p:nvSpPr>
          <p:spPr bwMode="auto">
            <a:xfrm>
              <a:off x="1213" y="3349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2" name="Freeform 75"/>
            <p:cNvSpPr>
              <a:spLocks/>
            </p:cNvSpPr>
            <p:nvPr/>
          </p:nvSpPr>
          <p:spPr bwMode="auto">
            <a:xfrm>
              <a:off x="1216" y="334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3" name="Freeform 76"/>
            <p:cNvSpPr>
              <a:spLocks/>
            </p:cNvSpPr>
            <p:nvPr/>
          </p:nvSpPr>
          <p:spPr bwMode="auto">
            <a:xfrm>
              <a:off x="1219" y="3360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4" name="Freeform 77"/>
            <p:cNvSpPr>
              <a:spLocks/>
            </p:cNvSpPr>
            <p:nvPr/>
          </p:nvSpPr>
          <p:spPr bwMode="auto">
            <a:xfrm>
              <a:off x="1222" y="336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5" name="Freeform 78"/>
            <p:cNvSpPr>
              <a:spLocks/>
            </p:cNvSpPr>
            <p:nvPr/>
          </p:nvSpPr>
          <p:spPr bwMode="auto">
            <a:xfrm>
              <a:off x="1225" y="3032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6" name="Freeform 79"/>
            <p:cNvSpPr>
              <a:spLocks/>
            </p:cNvSpPr>
            <p:nvPr/>
          </p:nvSpPr>
          <p:spPr bwMode="auto">
            <a:xfrm>
              <a:off x="1228" y="331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7" name="Freeform 80"/>
            <p:cNvSpPr>
              <a:spLocks/>
            </p:cNvSpPr>
            <p:nvPr/>
          </p:nvSpPr>
          <p:spPr bwMode="auto">
            <a:xfrm>
              <a:off x="1231" y="331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8" name="Freeform 81"/>
            <p:cNvSpPr>
              <a:spLocks/>
            </p:cNvSpPr>
            <p:nvPr/>
          </p:nvSpPr>
          <p:spPr bwMode="auto">
            <a:xfrm>
              <a:off x="1235" y="3344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59" name="Freeform 82"/>
            <p:cNvSpPr>
              <a:spLocks/>
            </p:cNvSpPr>
            <p:nvPr/>
          </p:nvSpPr>
          <p:spPr bwMode="auto">
            <a:xfrm>
              <a:off x="1238" y="333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60" name="Freeform 83"/>
            <p:cNvSpPr>
              <a:spLocks/>
            </p:cNvSpPr>
            <p:nvPr/>
          </p:nvSpPr>
          <p:spPr bwMode="auto">
            <a:xfrm>
              <a:off x="1241" y="333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61" name="Freeform 84"/>
            <p:cNvSpPr>
              <a:spLocks/>
            </p:cNvSpPr>
            <p:nvPr/>
          </p:nvSpPr>
          <p:spPr bwMode="auto">
            <a:xfrm>
              <a:off x="1243" y="338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62" name="Freeform 85"/>
            <p:cNvSpPr>
              <a:spLocks/>
            </p:cNvSpPr>
            <p:nvPr/>
          </p:nvSpPr>
          <p:spPr bwMode="auto">
            <a:xfrm>
              <a:off x="1246" y="3291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63" name="Freeform 86"/>
            <p:cNvSpPr>
              <a:spLocks/>
            </p:cNvSpPr>
            <p:nvPr/>
          </p:nvSpPr>
          <p:spPr bwMode="auto">
            <a:xfrm>
              <a:off x="1250" y="3291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64" name="Freeform 87"/>
            <p:cNvSpPr>
              <a:spLocks/>
            </p:cNvSpPr>
            <p:nvPr/>
          </p:nvSpPr>
          <p:spPr bwMode="auto">
            <a:xfrm>
              <a:off x="1253" y="338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65" name="Freeform 88"/>
            <p:cNvSpPr>
              <a:spLocks/>
            </p:cNvSpPr>
            <p:nvPr/>
          </p:nvSpPr>
          <p:spPr bwMode="auto">
            <a:xfrm>
              <a:off x="1256" y="341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66" name="Freeform 89"/>
            <p:cNvSpPr>
              <a:spLocks/>
            </p:cNvSpPr>
            <p:nvPr/>
          </p:nvSpPr>
          <p:spPr bwMode="auto">
            <a:xfrm>
              <a:off x="1259" y="3410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67" name="Freeform 90"/>
            <p:cNvSpPr>
              <a:spLocks/>
            </p:cNvSpPr>
            <p:nvPr/>
          </p:nvSpPr>
          <p:spPr bwMode="auto">
            <a:xfrm>
              <a:off x="1262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192" name="Freeform 91"/>
            <p:cNvSpPr>
              <a:spLocks/>
            </p:cNvSpPr>
            <p:nvPr/>
          </p:nvSpPr>
          <p:spPr bwMode="auto">
            <a:xfrm>
              <a:off x="1265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193" name="Freeform 92"/>
            <p:cNvSpPr>
              <a:spLocks/>
            </p:cNvSpPr>
            <p:nvPr/>
          </p:nvSpPr>
          <p:spPr bwMode="auto">
            <a:xfrm>
              <a:off x="1268" y="3413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194" name="Freeform 93"/>
            <p:cNvSpPr>
              <a:spLocks/>
            </p:cNvSpPr>
            <p:nvPr/>
          </p:nvSpPr>
          <p:spPr bwMode="auto">
            <a:xfrm>
              <a:off x="1271" y="3414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195" name="Freeform 94"/>
            <p:cNvSpPr>
              <a:spLocks/>
            </p:cNvSpPr>
            <p:nvPr/>
          </p:nvSpPr>
          <p:spPr bwMode="auto">
            <a:xfrm>
              <a:off x="1274" y="3414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196" name="Freeform 95"/>
            <p:cNvSpPr>
              <a:spLocks/>
            </p:cNvSpPr>
            <p:nvPr/>
          </p:nvSpPr>
          <p:spPr bwMode="auto">
            <a:xfrm>
              <a:off x="1277" y="341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197" name="Freeform 96"/>
            <p:cNvSpPr>
              <a:spLocks/>
            </p:cNvSpPr>
            <p:nvPr/>
          </p:nvSpPr>
          <p:spPr bwMode="auto">
            <a:xfrm>
              <a:off x="1280" y="341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198" name="Freeform 97"/>
            <p:cNvSpPr>
              <a:spLocks/>
            </p:cNvSpPr>
            <p:nvPr/>
          </p:nvSpPr>
          <p:spPr bwMode="auto">
            <a:xfrm>
              <a:off x="1284" y="3413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199" name="Freeform 98"/>
            <p:cNvSpPr>
              <a:spLocks/>
            </p:cNvSpPr>
            <p:nvPr/>
          </p:nvSpPr>
          <p:spPr bwMode="auto">
            <a:xfrm>
              <a:off x="1287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0" name="Freeform 99"/>
            <p:cNvSpPr>
              <a:spLocks/>
            </p:cNvSpPr>
            <p:nvPr/>
          </p:nvSpPr>
          <p:spPr bwMode="auto">
            <a:xfrm>
              <a:off x="1290" y="339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1" name="Freeform 100"/>
            <p:cNvSpPr>
              <a:spLocks/>
            </p:cNvSpPr>
            <p:nvPr/>
          </p:nvSpPr>
          <p:spPr bwMode="auto">
            <a:xfrm>
              <a:off x="1292" y="3385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2" name="Freeform 101"/>
            <p:cNvSpPr>
              <a:spLocks/>
            </p:cNvSpPr>
            <p:nvPr/>
          </p:nvSpPr>
          <p:spPr bwMode="auto">
            <a:xfrm>
              <a:off x="1295" y="3385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3" name="Freeform 102"/>
            <p:cNvSpPr>
              <a:spLocks/>
            </p:cNvSpPr>
            <p:nvPr/>
          </p:nvSpPr>
          <p:spPr bwMode="auto">
            <a:xfrm>
              <a:off x="1299" y="3398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4" name="Freeform 103"/>
            <p:cNvSpPr>
              <a:spLocks/>
            </p:cNvSpPr>
            <p:nvPr/>
          </p:nvSpPr>
          <p:spPr bwMode="auto">
            <a:xfrm>
              <a:off x="1302" y="3412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5" name="Freeform 104"/>
            <p:cNvSpPr>
              <a:spLocks/>
            </p:cNvSpPr>
            <p:nvPr/>
          </p:nvSpPr>
          <p:spPr bwMode="auto">
            <a:xfrm>
              <a:off x="1305" y="3412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6" name="Freeform 105"/>
            <p:cNvSpPr>
              <a:spLocks/>
            </p:cNvSpPr>
            <p:nvPr/>
          </p:nvSpPr>
          <p:spPr bwMode="auto">
            <a:xfrm>
              <a:off x="1308" y="341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7" name="Freeform 106"/>
            <p:cNvSpPr>
              <a:spLocks/>
            </p:cNvSpPr>
            <p:nvPr/>
          </p:nvSpPr>
          <p:spPr bwMode="auto">
            <a:xfrm>
              <a:off x="1311" y="340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8" name="Freeform 107"/>
            <p:cNvSpPr>
              <a:spLocks/>
            </p:cNvSpPr>
            <p:nvPr/>
          </p:nvSpPr>
          <p:spPr bwMode="auto">
            <a:xfrm>
              <a:off x="1315" y="340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09" name="Freeform 108"/>
            <p:cNvSpPr>
              <a:spLocks/>
            </p:cNvSpPr>
            <p:nvPr/>
          </p:nvSpPr>
          <p:spPr bwMode="auto">
            <a:xfrm>
              <a:off x="1317" y="3408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0" name="Freeform 109"/>
            <p:cNvSpPr>
              <a:spLocks/>
            </p:cNvSpPr>
            <p:nvPr/>
          </p:nvSpPr>
          <p:spPr bwMode="auto">
            <a:xfrm>
              <a:off x="1320" y="3410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1" name="Freeform 110"/>
            <p:cNvSpPr>
              <a:spLocks/>
            </p:cNvSpPr>
            <p:nvPr/>
          </p:nvSpPr>
          <p:spPr bwMode="auto">
            <a:xfrm>
              <a:off x="1323" y="341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2" name="Freeform 111"/>
            <p:cNvSpPr>
              <a:spLocks/>
            </p:cNvSpPr>
            <p:nvPr/>
          </p:nvSpPr>
          <p:spPr bwMode="auto">
            <a:xfrm>
              <a:off x="1326" y="339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3" name="Freeform 112"/>
            <p:cNvSpPr>
              <a:spLocks/>
            </p:cNvSpPr>
            <p:nvPr/>
          </p:nvSpPr>
          <p:spPr bwMode="auto">
            <a:xfrm>
              <a:off x="1329" y="3385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4" name="Freeform 113"/>
            <p:cNvSpPr>
              <a:spLocks/>
            </p:cNvSpPr>
            <p:nvPr/>
          </p:nvSpPr>
          <p:spPr bwMode="auto">
            <a:xfrm>
              <a:off x="1333" y="3385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5" name="Freeform 114"/>
            <p:cNvSpPr>
              <a:spLocks/>
            </p:cNvSpPr>
            <p:nvPr/>
          </p:nvSpPr>
          <p:spPr bwMode="auto">
            <a:xfrm>
              <a:off x="1336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6" name="Freeform 115"/>
            <p:cNvSpPr>
              <a:spLocks/>
            </p:cNvSpPr>
            <p:nvPr/>
          </p:nvSpPr>
          <p:spPr bwMode="auto">
            <a:xfrm>
              <a:off x="1339" y="337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7" name="Freeform 116"/>
            <p:cNvSpPr>
              <a:spLocks/>
            </p:cNvSpPr>
            <p:nvPr/>
          </p:nvSpPr>
          <p:spPr bwMode="auto">
            <a:xfrm>
              <a:off x="1341" y="3372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8" name="Freeform 117"/>
            <p:cNvSpPr>
              <a:spLocks/>
            </p:cNvSpPr>
            <p:nvPr/>
          </p:nvSpPr>
          <p:spPr bwMode="auto">
            <a:xfrm>
              <a:off x="1344" y="3392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19" name="Freeform 118"/>
            <p:cNvSpPr>
              <a:spLocks/>
            </p:cNvSpPr>
            <p:nvPr/>
          </p:nvSpPr>
          <p:spPr bwMode="auto">
            <a:xfrm>
              <a:off x="1348" y="340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0" name="Freeform 119"/>
            <p:cNvSpPr>
              <a:spLocks/>
            </p:cNvSpPr>
            <p:nvPr/>
          </p:nvSpPr>
          <p:spPr bwMode="auto">
            <a:xfrm>
              <a:off x="1351" y="340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1" name="Freeform 120"/>
            <p:cNvSpPr>
              <a:spLocks/>
            </p:cNvSpPr>
            <p:nvPr/>
          </p:nvSpPr>
          <p:spPr bwMode="auto">
            <a:xfrm>
              <a:off x="1354" y="340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2" name="Freeform 121"/>
            <p:cNvSpPr>
              <a:spLocks/>
            </p:cNvSpPr>
            <p:nvPr/>
          </p:nvSpPr>
          <p:spPr bwMode="auto">
            <a:xfrm>
              <a:off x="1357" y="337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3" name="Freeform 122"/>
            <p:cNvSpPr>
              <a:spLocks/>
            </p:cNvSpPr>
            <p:nvPr/>
          </p:nvSpPr>
          <p:spPr bwMode="auto">
            <a:xfrm>
              <a:off x="1360" y="335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4" name="Freeform 123"/>
            <p:cNvSpPr>
              <a:spLocks/>
            </p:cNvSpPr>
            <p:nvPr/>
          </p:nvSpPr>
          <p:spPr bwMode="auto">
            <a:xfrm>
              <a:off x="1363" y="3351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5" name="Freeform 124"/>
            <p:cNvSpPr>
              <a:spLocks/>
            </p:cNvSpPr>
            <p:nvPr/>
          </p:nvSpPr>
          <p:spPr bwMode="auto">
            <a:xfrm>
              <a:off x="1366" y="3400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6" name="Freeform 125"/>
            <p:cNvSpPr>
              <a:spLocks/>
            </p:cNvSpPr>
            <p:nvPr/>
          </p:nvSpPr>
          <p:spPr bwMode="auto">
            <a:xfrm>
              <a:off x="1369" y="3407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7" name="Freeform 126"/>
            <p:cNvSpPr>
              <a:spLocks/>
            </p:cNvSpPr>
            <p:nvPr/>
          </p:nvSpPr>
          <p:spPr bwMode="auto">
            <a:xfrm>
              <a:off x="1372" y="3407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8" name="Freeform 127"/>
            <p:cNvSpPr>
              <a:spLocks/>
            </p:cNvSpPr>
            <p:nvPr/>
          </p:nvSpPr>
          <p:spPr bwMode="auto">
            <a:xfrm>
              <a:off x="1375" y="340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29" name="Freeform 128"/>
            <p:cNvSpPr>
              <a:spLocks/>
            </p:cNvSpPr>
            <p:nvPr/>
          </p:nvSpPr>
          <p:spPr bwMode="auto">
            <a:xfrm>
              <a:off x="1378" y="3407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0" name="Freeform 129"/>
            <p:cNvSpPr>
              <a:spLocks/>
            </p:cNvSpPr>
            <p:nvPr/>
          </p:nvSpPr>
          <p:spPr bwMode="auto">
            <a:xfrm>
              <a:off x="1382" y="3407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1" name="Freeform 130"/>
            <p:cNvSpPr>
              <a:spLocks/>
            </p:cNvSpPr>
            <p:nvPr/>
          </p:nvSpPr>
          <p:spPr bwMode="auto">
            <a:xfrm>
              <a:off x="1385" y="337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2" name="Freeform 131"/>
            <p:cNvSpPr>
              <a:spLocks/>
            </p:cNvSpPr>
            <p:nvPr/>
          </p:nvSpPr>
          <p:spPr bwMode="auto">
            <a:xfrm>
              <a:off x="1387" y="3289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3" name="Freeform 132"/>
            <p:cNvSpPr>
              <a:spLocks/>
            </p:cNvSpPr>
            <p:nvPr/>
          </p:nvSpPr>
          <p:spPr bwMode="auto">
            <a:xfrm>
              <a:off x="1390" y="3289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4" name="Freeform 133"/>
            <p:cNvSpPr>
              <a:spLocks/>
            </p:cNvSpPr>
            <p:nvPr/>
          </p:nvSpPr>
          <p:spPr bwMode="auto">
            <a:xfrm>
              <a:off x="1393" y="3372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5" name="Freeform 134"/>
            <p:cNvSpPr>
              <a:spLocks/>
            </p:cNvSpPr>
            <p:nvPr/>
          </p:nvSpPr>
          <p:spPr bwMode="auto">
            <a:xfrm>
              <a:off x="1397" y="266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6" name="Freeform 135"/>
            <p:cNvSpPr>
              <a:spLocks/>
            </p:cNvSpPr>
            <p:nvPr/>
          </p:nvSpPr>
          <p:spPr bwMode="auto">
            <a:xfrm>
              <a:off x="1400" y="142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7" name="Freeform 136"/>
            <p:cNvSpPr>
              <a:spLocks/>
            </p:cNvSpPr>
            <p:nvPr/>
          </p:nvSpPr>
          <p:spPr bwMode="auto">
            <a:xfrm>
              <a:off x="1403" y="142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8" name="Freeform 137"/>
            <p:cNvSpPr>
              <a:spLocks/>
            </p:cNvSpPr>
            <p:nvPr/>
          </p:nvSpPr>
          <p:spPr bwMode="auto">
            <a:xfrm>
              <a:off x="1406" y="147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39" name="Freeform 138"/>
            <p:cNvSpPr>
              <a:spLocks/>
            </p:cNvSpPr>
            <p:nvPr/>
          </p:nvSpPr>
          <p:spPr bwMode="auto">
            <a:xfrm>
              <a:off x="1409" y="2265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0" name="Freeform 139"/>
            <p:cNvSpPr>
              <a:spLocks/>
            </p:cNvSpPr>
            <p:nvPr/>
          </p:nvSpPr>
          <p:spPr bwMode="auto">
            <a:xfrm>
              <a:off x="1411" y="2265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1" name="Freeform 140"/>
            <p:cNvSpPr>
              <a:spLocks/>
            </p:cNvSpPr>
            <p:nvPr/>
          </p:nvSpPr>
          <p:spPr bwMode="auto">
            <a:xfrm>
              <a:off x="1415" y="1932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2" name="Freeform 141"/>
            <p:cNvSpPr>
              <a:spLocks/>
            </p:cNvSpPr>
            <p:nvPr/>
          </p:nvSpPr>
          <p:spPr bwMode="auto">
            <a:xfrm>
              <a:off x="1418" y="2402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3" name="Freeform 142"/>
            <p:cNvSpPr>
              <a:spLocks/>
            </p:cNvSpPr>
            <p:nvPr/>
          </p:nvSpPr>
          <p:spPr bwMode="auto">
            <a:xfrm>
              <a:off x="1421" y="240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4" name="Freeform 143"/>
            <p:cNvSpPr>
              <a:spLocks/>
            </p:cNvSpPr>
            <p:nvPr/>
          </p:nvSpPr>
          <p:spPr bwMode="auto">
            <a:xfrm>
              <a:off x="1424" y="192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5" name="Freeform 144"/>
            <p:cNvSpPr>
              <a:spLocks/>
            </p:cNvSpPr>
            <p:nvPr/>
          </p:nvSpPr>
          <p:spPr bwMode="auto">
            <a:xfrm>
              <a:off x="1427" y="2839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6" name="Freeform 145"/>
            <p:cNvSpPr>
              <a:spLocks/>
            </p:cNvSpPr>
            <p:nvPr/>
          </p:nvSpPr>
          <p:spPr bwMode="auto">
            <a:xfrm>
              <a:off x="1431" y="333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7" name="Freeform 146"/>
            <p:cNvSpPr>
              <a:spLocks/>
            </p:cNvSpPr>
            <p:nvPr/>
          </p:nvSpPr>
          <p:spPr bwMode="auto">
            <a:xfrm>
              <a:off x="1434" y="333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8" name="Freeform 147"/>
            <p:cNvSpPr>
              <a:spLocks/>
            </p:cNvSpPr>
            <p:nvPr/>
          </p:nvSpPr>
          <p:spPr bwMode="auto">
            <a:xfrm>
              <a:off x="1436" y="3397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49" name="Freeform 148"/>
            <p:cNvSpPr>
              <a:spLocks/>
            </p:cNvSpPr>
            <p:nvPr/>
          </p:nvSpPr>
          <p:spPr bwMode="auto">
            <a:xfrm>
              <a:off x="1439" y="340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0" name="Freeform 149"/>
            <p:cNvSpPr>
              <a:spLocks/>
            </p:cNvSpPr>
            <p:nvPr/>
          </p:nvSpPr>
          <p:spPr bwMode="auto">
            <a:xfrm>
              <a:off x="1442" y="340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1" name="Freeform 150"/>
            <p:cNvSpPr>
              <a:spLocks/>
            </p:cNvSpPr>
            <p:nvPr/>
          </p:nvSpPr>
          <p:spPr bwMode="auto">
            <a:xfrm>
              <a:off x="1446" y="340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2" name="Freeform 151"/>
            <p:cNvSpPr>
              <a:spLocks/>
            </p:cNvSpPr>
            <p:nvPr/>
          </p:nvSpPr>
          <p:spPr bwMode="auto">
            <a:xfrm>
              <a:off x="1449" y="3382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3" name="Freeform 152"/>
            <p:cNvSpPr>
              <a:spLocks/>
            </p:cNvSpPr>
            <p:nvPr/>
          </p:nvSpPr>
          <p:spPr bwMode="auto">
            <a:xfrm>
              <a:off x="1452" y="3352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4" name="Freeform 153"/>
            <p:cNvSpPr>
              <a:spLocks/>
            </p:cNvSpPr>
            <p:nvPr/>
          </p:nvSpPr>
          <p:spPr bwMode="auto">
            <a:xfrm>
              <a:off x="1455" y="335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5" name="Freeform 154"/>
            <p:cNvSpPr>
              <a:spLocks/>
            </p:cNvSpPr>
            <p:nvPr/>
          </p:nvSpPr>
          <p:spPr bwMode="auto">
            <a:xfrm>
              <a:off x="1458" y="321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6" name="Freeform 155"/>
            <p:cNvSpPr>
              <a:spLocks/>
            </p:cNvSpPr>
            <p:nvPr/>
          </p:nvSpPr>
          <p:spPr bwMode="auto">
            <a:xfrm>
              <a:off x="1460" y="339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7" name="Freeform 156"/>
            <p:cNvSpPr>
              <a:spLocks/>
            </p:cNvSpPr>
            <p:nvPr/>
          </p:nvSpPr>
          <p:spPr bwMode="auto">
            <a:xfrm>
              <a:off x="1464" y="339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8" name="Freeform 157"/>
            <p:cNvSpPr>
              <a:spLocks/>
            </p:cNvSpPr>
            <p:nvPr/>
          </p:nvSpPr>
          <p:spPr bwMode="auto">
            <a:xfrm>
              <a:off x="1467" y="3386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59" name="Freeform 158"/>
            <p:cNvSpPr>
              <a:spLocks/>
            </p:cNvSpPr>
            <p:nvPr/>
          </p:nvSpPr>
          <p:spPr bwMode="auto">
            <a:xfrm>
              <a:off x="1470" y="3408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0" name="Freeform 159"/>
            <p:cNvSpPr>
              <a:spLocks/>
            </p:cNvSpPr>
            <p:nvPr/>
          </p:nvSpPr>
          <p:spPr bwMode="auto">
            <a:xfrm>
              <a:off x="1473" y="3067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1" name="Freeform 160"/>
            <p:cNvSpPr>
              <a:spLocks/>
            </p:cNvSpPr>
            <p:nvPr/>
          </p:nvSpPr>
          <p:spPr bwMode="auto">
            <a:xfrm>
              <a:off x="1476" y="3067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2" name="Freeform 161"/>
            <p:cNvSpPr>
              <a:spLocks/>
            </p:cNvSpPr>
            <p:nvPr/>
          </p:nvSpPr>
          <p:spPr bwMode="auto">
            <a:xfrm>
              <a:off x="1480" y="333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3" name="Freeform 162"/>
            <p:cNvSpPr>
              <a:spLocks/>
            </p:cNvSpPr>
            <p:nvPr/>
          </p:nvSpPr>
          <p:spPr bwMode="auto">
            <a:xfrm>
              <a:off x="1483" y="327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4" name="Freeform 163"/>
            <p:cNvSpPr>
              <a:spLocks/>
            </p:cNvSpPr>
            <p:nvPr/>
          </p:nvSpPr>
          <p:spPr bwMode="auto">
            <a:xfrm>
              <a:off x="1485" y="3277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5" name="Freeform 164"/>
            <p:cNvSpPr>
              <a:spLocks/>
            </p:cNvSpPr>
            <p:nvPr/>
          </p:nvSpPr>
          <p:spPr bwMode="auto">
            <a:xfrm>
              <a:off x="1488" y="3209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6" name="Freeform 165"/>
            <p:cNvSpPr>
              <a:spLocks/>
            </p:cNvSpPr>
            <p:nvPr/>
          </p:nvSpPr>
          <p:spPr bwMode="auto">
            <a:xfrm>
              <a:off x="1491" y="301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7" name="Freeform 166"/>
            <p:cNvSpPr>
              <a:spLocks/>
            </p:cNvSpPr>
            <p:nvPr/>
          </p:nvSpPr>
          <p:spPr bwMode="auto">
            <a:xfrm>
              <a:off x="1494" y="328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8" name="Freeform 167"/>
            <p:cNvSpPr>
              <a:spLocks/>
            </p:cNvSpPr>
            <p:nvPr/>
          </p:nvSpPr>
          <p:spPr bwMode="auto">
            <a:xfrm>
              <a:off x="1498" y="328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69" name="Freeform 168"/>
            <p:cNvSpPr>
              <a:spLocks/>
            </p:cNvSpPr>
            <p:nvPr/>
          </p:nvSpPr>
          <p:spPr bwMode="auto">
            <a:xfrm>
              <a:off x="1501" y="318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0" name="Freeform 169"/>
            <p:cNvSpPr>
              <a:spLocks/>
            </p:cNvSpPr>
            <p:nvPr/>
          </p:nvSpPr>
          <p:spPr bwMode="auto">
            <a:xfrm>
              <a:off x="1504" y="263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1" name="Freeform 170"/>
            <p:cNvSpPr>
              <a:spLocks/>
            </p:cNvSpPr>
            <p:nvPr/>
          </p:nvSpPr>
          <p:spPr bwMode="auto">
            <a:xfrm>
              <a:off x="1507" y="316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2" name="Freeform 171"/>
            <p:cNvSpPr>
              <a:spLocks/>
            </p:cNvSpPr>
            <p:nvPr/>
          </p:nvSpPr>
          <p:spPr bwMode="auto">
            <a:xfrm>
              <a:off x="1509" y="3166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3" name="Freeform 172"/>
            <p:cNvSpPr>
              <a:spLocks/>
            </p:cNvSpPr>
            <p:nvPr/>
          </p:nvSpPr>
          <p:spPr bwMode="auto">
            <a:xfrm>
              <a:off x="1513" y="337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4" name="Freeform 173"/>
            <p:cNvSpPr>
              <a:spLocks/>
            </p:cNvSpPr>
            <p:nvPr/>
          </p:nvSpPr>
          <p:spPr bwMode="auto">
            <a:xfrm>
              <a:off x="1516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5" name="Freeform 174"/>
            <p:cNvSpPr>
              <a:spLocks/>
            </p:cNvSpPr>
            <p:nvPr/>
          </p:nvSpPr>
          <p:spPr bwMode="auto">
            <a:xfrm>
              <a:off x="1519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6" name="Freeform 175"/>
            <p:cNvSpPr>
              <a:spLocks/>
            </p:cNvSpPr>
            <p:nvPr/>
          </p:nvSpPr>
          <p:spPr bwMode="auto">
            <a:xfrm>
              <a:off x="1522" y="340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7" name="Freeform 176"/>
            <p:cNvSpPr>
              <a:spLocks/>
            </p:cNvSpPr>
            <p:nvPr/>
          </p:nvSpPr>
          <p:spPr bwMode="auto">
            <a:xfrm>
              <a:off x="1525" y="340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8" name="Freeform 177"/>
            <p:cNvSpPr>
              <a:spLocks/>
            </p:cNvSpPr>
            <p:nvPr/>
          </p:nvSpPr>
          <p:spPr bwMode="auto">
            <a:xfrm>
              <a:off x="1528" y="326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79" name="Freeform 178"/>
            <p:cNvSpPr>
              <a:spLocks/>
            </p:cNvSpPr>
            <p:nvPr/>
          </p:nvSpPr>
          <p:spPr bwMode="auto">
            <a:xfrm>
              <a:off x="1531" y="3260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0" name="Freeform 179"/>
            <p:cNvSpPr>
              <a:spLocks/>
            </p:cNvSpPr>
            <p:nvPr/>
          </p:nvSpPr>
          <p:spPr bwMode="auto">
            <a:xfrm>
              <a:off x="1534" y="1960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1" name="Freeform 180"/>
            <p:cNvSpPr>
              <a:spLocks/>
            </p:cNvSpPr>
            <p:nvPr/>
          </p:nvSpPr>
          <p:spPr bwMode="auto">
            <a:xfrm>
              <a:off x="1537" y="1768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2" name="Freeform 181"/>
            <p:cNvSpPr>
              <a:spLocks/>
            </p:cNvSpPr>
            <p:nvPr/>
          </p:nvSpPr>
          <p:spPr bwMode="auto">
            <a:xfrm>
              <a:off x="1540" y="170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3" name="Freeform 182"/>
            <p:cNvSpPr>
              <a:spLocks/>
            </p:cNvSpPr>
            <p:nvPr/>
          </p:nvSpPr>
          <p:spPr bwMode="auto">
            <a:xfrm>
              <a:off x="1543" y="170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4" name="Freeform 183"/>
            <p:cNvSpPr>
              <a:spLocks/>
            </p:cNvSpPr>
            <p:nvPr/>
          </p:nvSpPr>
          <p:spPr bwMode="auto">
            <a:xfrm>
              <a:off x="1547" y="3056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5" name="Freeform 184"/>
            <p:cNvSpPr>
              <a:spLocks/>
            </p:cNvSpPr>
            <p:nvPr/>
          </p:nvSpPr>
          <p:spPr bwMode="auto">
            <a:xfrm>
              <a:off x="1550" y="262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6" name="Freeform 185"/>
            <p:cNvSpPr>
              <a:spLocks/>
            </p:cNvSpPr>
            <p:nvPr/>
          </p:nvSpPr>
          <p:spPr bwMode="auto">
            <a:xfrm>
              <a:off x="1553" y="297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7" name="Freeform 186"/>
            <p:cNvSpPr>
              <a:spLocks/>
            </p:cNvSpPr>
            <p:nvPr/>
          </p:nvSpPr>
          <p:spPr bwMode="auto">
            <a:xfrm>
              <a:off x="1555" y="2970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8" name="Freeform 187"/>
            <p:cNvSpPr>
              <a:spLocks/>
            </p:cNvSpPr>
            <p:nvPr/>
          </p:nvSpPr>
          <p:spPr bwMode="auto">
            <a:xfrm>
              <a:off x="1558" y="2636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89" name="Freeform 188"/>
            <p:cNvSpPr>
              <a:spLocks/>
            </p:cNvSpPr>
            <p:nvPr/>
          </p:nvSpPr>
          <p:spPr bwMode="auto">
            <a:xfrm>
              <a:off x="1561" y="3064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0" name="Freeform 189"/>
            <p:cNvSpPr>
              <a:spLocks/>
            </p:cNvSpPr>
            <p:nvPr/>
          </p:nvSpPr>
          <p:spPr bwMode="auto">
            <a:xfrm>
              <a:off x="1565" y="313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1" name="Freeform 190"/>
            <p:cNvSpPr>
              <a:spLocks/>
            </p:cNvSpPr>
            <p:nvPr/>
          </p:nvSpPr>
          <p:spPr bwMode="auto">
            <a:xfrm>
              <a:off x="1568" y="313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2" name="Freeform 191"/>
            <p:cNvSpPr>
              <a:spLocks/>
            </p:cNvSpPr>
            <p:nvPr/>
          </p:nvSpPr>
          <p:spPr bwMode="auto">
            <a:xfrm>
              <a:off x="1571" y="3040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3" name="Freeform 192"/>
            <p:cNvSpPr>
              <a:spLocks/>
            </p:cNvSpPr>
            <p:nvPr/>
          </p:nvSpPr>
          <p:spPr bwMode="auto">
            <a:xfrm>
              <a:off x="1574" y="247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4" name="Freeform 193"/>
            <p:cNvSpPr>
              <a:spLocks/>
            </p:cNvSpPr>
            <p:nvPr/>
          </p:nvSpPr>
          <p:spPr bwMode="auto">
            <a:xfrm>
              <a:off x="1577" y="1168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5" name="Freeform 194"/>
            <p:cNvSpPr>
              <a:spLocks/>
            </p:cNvSpPr>
            <p:nvPr/>
          </p:nvSpPr>
          <p:spPr bwMode="auto">
            <a:xfrm>
              <a:off x="1580" y="1168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6" name="Freeform 195"/>
            <p:cNvSpPr>
              <a:spLocks/>
            </p:cNvSpPr>
            <p:nvPr/>
          </p:nvSpPr>
          <p:spPr bwMode="auto">
            <a:xfrm>
              <a:off x="1583" y="899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7" name="Freeform 196"/>
            <p:cNvSpPr>
              <a:spLocks/>
            </p:cNvSpPr>
            <p:nvPr/>
          </p:nvSpPr>
          <p:spPr bwMode="auto">
            <a:xfrm>
              <a:off x="1586" y="94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8" name="Freeform 197"/>
            <p:cNvSpPr>
              <a:spLocks/>
            </p:cNvSpPr>
            <p:nvPr/>
          </p:nvSpPr>
          <p:spPr bwMode="auto">
            <a:xfrm>
              <a:off x="1589" y="173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299" name="Freeform 198"/>
            <p:cNvSpPr>
              <a:spLocks/>
            </p:cNvSpPr>
            <p:nvPr/>
          </p:nvSpPr>
          <p:spPr bwMode="auto">
            <a:xfrm>
              <a:off x="1592" y="173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300" name="Freeform 199"/>
            <p:cNvSpPr>
              <a:spLocks/>
            </p:cNvSpPr>
            <p:nvPr/>
          </p:nvSpPr>
          <p:spPr bwMode="auto">
            <a:xfrm>
              <a:off x="1595" y="2809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301" name="Freeform 200"/>
            <p:cNvSpPr>
              <a:spLocks/>
            </p:cNvSpPr>
            <p:nvPr/>
          </p:nvSpPr>
          <p:spPr bwMode="auto">
            <a:xfrm>
              <a:off x="1599" y="329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302" name="Freeform 201"/>
            <p:cNvSpPr>
              <a:spLocks/>
            </p:cNvSpPr>
            <p:nvPr/>
          </p:nvSpPr>
          <p:spPr bwMode="auto">
            <a:xfrm>
              <a:off x="1602" y="333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303" name="Freeform 202"/>
            <p:cNvSpPr>
              <a:spLocks/>
            </p:cNvSpPr>
            <p:nvPr/>
          </p:nvSpPr>
          <p:spPr bwMode="auto">
            <a:xfrm>
              <a:off x="1604" y="3338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304" name="Freeform 203"/>
            <p:cNvSpPr>
              <a:spLocks/>
            </p:cNvSpPr>
            <p:nvPr/>
          </p:nvSpPr>
          <p:spPr bwMode="auto">
            <a:xfrm>
              <a:off x="1607" y="339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305" name="Freeform 204"/>
            <p:cNvSpPr>
              <a:spLocks/>
            </p:cNvSpPr>
            <p:nvPr/>
          </p:nvSpPr>
          <p:spPr bwMode="auto">
            <a:xfrm>
              <a:off x="1610" y="340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47" name="Group 205"/>
          <p:cNvGrpSpPr>
            <a:grpSpLocks/>
          </p:cNvGrpSpPr>
          <p:nvPr/>
        </p:nvGrpSpPr>
        <p:grpSpPr bwMode="auto">
          <a:xfrm>
            <a:off x="2851150" y="3857625"/>
            <a:ext cx="1022350" cy="2259013"/>
            <a:chOff x="1614" y="2041"/>
            <a:chExt cx="644" cy="1423"/>
          </a:xfrm>
        </p:grpSpPr>
        <p:sp>
          <p:nvSpPr>
            <p:cNvPr id="58082" name="Freeform 206"/>
            <p:cNvSpPr>
              <a:spLocks/>
            </p:cNvSpPr>
            <p:nvPr/>
          </p:nvSpPr>
          <p:spPr bwMode="auto">
            <a:xfrm>
              <a:off x="1614" y="341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3" name="Freeform 207"/>
            <p:cNvSpPr>
              <a:spLocks/>
            </p:cNvSpPr>
            <p:nvPr/>
          </p:nvSpPr>
          <p:spPr bwMode="auto">
            <a:xfrm>
              <a:off x="1617" y="3411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4" name="Freeform 208"/>
            <p:cNvSpPr>
              <a:spLocks/>
            </p:cNvSpPr>
            <p:nvPr/>
          </p:nvSpPr>
          <p:spPr bwMode="auto">
            <a:xfrm>
              <a:off x="1620" y="3412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5" name="Freeform 209"/>
            <p:cNvSpPr>
              <a:spLocks/>
            </p:cNvSpPr>
            <p:nvPr/>
          </p:nvSpPr>
          <p:spPr bwMode="auto">
            <a:xfrm>
              <a:off x="1623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6" name="Freeform 210"/>
            <p:cNvSpPr>
              <a:spLocks/>
            </p:cNvSpPr>
            <p:nvPr/>
          </p:nvSpPr>
          <p:spPr bwMode="auto">
            <a:xfrm>
              <a:off x="1626" y="341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7" name="Freeform 211"/>
            <p:cNvSpPr>
              <a:spLocks/>
            </p:cNvSpPr>
            <p:nvPr/>
          </p:nvSpPr>
          <p:spPr bwMode="auto">
            <a:xfrm>
              <a:off x="1628" y="3414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8" name="Freeform 212"/>
            <p:cNvSpPr>
              <a:spLocks/>
            </p:cNvSpPr>
            <p:nvPr/>
          </p:nvSpPr>
          <p:spPr bwMode="auto">
            <a:xfrm>
              <a:off x="1632" y="3414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9" name="Freeform 213"/>
            <p:cNvSpPr>
              <a:spLocks/>
            </p:cNvSpPr>
            <p:nvPr/>
          </p:nvSpPr>
          <p:spPr bwMode="auto">
            <a:xfrm>
              <a:off x="1635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0" name="Freeform 214"/>
            <p:cNvSpPr>
              <a:spLocks/>
            </p:cNvSpPr>
            <p:nvPr/>
          </p:nvSpPr>
          <p:spPr bwMode="auto">
            <a:xfrm>
              <a:off x="1638" y="341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1" name="Freeform 215"/>
            <p:cNvSpPr>
              <a:spLocks/>
            </p:cNvSpPr>
            <p:nvPr/>
          </p:nvSpPr>
          <p:spPr bwMode="auto">
            <a:xfrm>
              <a:off x="1641" y="3413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2" name="Freeform 216"/>
            <p:cNvSpPr>
              <a:spLocks/>
            </p:cNvSpPr>
            <p:nvPr/>
          </p:nvSpPr>
          <p:spPr bwMode="auto">
            <a:xfrm>
              <a:off x="1644" y="3413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3" name="Freeform 217"/>
            <p:cNvSpPr>
              <a:spLocks/>
            </p:cNvSpPr>
            <p:nvPr/>
          </p:nvSpPr>
          <p:spPr bwMode="auto">
            <a:xfrm>
              <a:off x="1647" y="340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4" name="Freeform 218"/>
            <p:cNvSpPr>
              <a:spLocks/>
            </p:cNvSpPr>
            <p:nvPr/>
          </p:nvSpPr>
          <p:spPr bwMode="auto">
            <a:xfrm>
              <a:off x="1650" y="3411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5" name="Freeform 219"/>
            <p:cNvSpPr>
              <a:spLocks/>
            </p:cNvSpPr>
            <p:nvPr/>
          </p:nvSpPr>
          <p:spPr bwMode="auto">
            <a:xfrm>
              <a:off x="1653" y="3400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6" name="Freeform 220"/>
            <p:cNvSpPr>
              <a:spLocks/>
            </p:cNvSpPr>
            <p:nvPr/>
          </p:nvSpPr>
          <p:spPr bwMode="auto">
            <a:xfrm>
              <a:off x="1656" y="2041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7" name="Freeform 221"/>
            <p:cNvSpPr>
              <a:spLocks/>
            </p:cNvSpPr>
            <p:nvPr/>
          </p:nvSpPr>
          <p:spPr bwMode="auto">
            <a:xfrm>
              <a:off x="1659" y="204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8" name="Freeform 222"/>
            <p:cNvSpPr>
              <a:spLocks/>
            </p:cNvSpPr>
            <p:nvPr/>
          </p:nvSpPr>
          <p:spPr bwMode="auto">
            <a:xfrm>
              <a:off x="1662" y="258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99" name="Freeform 223"/>
            <p:cNvSpPr>
              <a:spLocks/>
            </p:cNvSpPr>
            <p:nvPr/>
          </p:nvSpPr>
          <p:spPr bwMode="auto">
            <a:xfrm>
              <a:off x="1666" y="3034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0" name="Freeform 224"/>
            <p:cNvSpPr>
              <a:spLocks/>
            </p:cNvSpPr>
            <p:nvPr/>
          </p:nvSpPr>
          <p:spPr bwMode="auto">
            <a:xfrm>
              <a:off x="1669" y="307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1" name="Freeform 225"/>
            <p:cNvSpPr>
              <a:spLocks/>
            </p:cNvSpPr>
            <p:nvPr/>
          </p:nvSpPr>
          <p:spPr bwMode="auto">
            <a:xfrm>
              <a:off x="1672" y="307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2" name="Freeform 226"/>
            <p:cNvSpPr>
              <a:spLocks/>
            </p:cNvSpPr>
            <p:nvPr/>
          </p:nvSpPr>
          <p:spPr bwMode="auto">
            <a:xfrm>
              <a:off x="1674" y="3007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3" name="Freeform 227"/>
            <p:cNvSpPr>
              <a:spLocks/>
            </p:cNvSpPr>
            <p:nvPr/>
          </p:nvSpPr>
          <p:spPr bwMode="auto">
            <a:xfrm>
              <a:off x="1677" y="328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4" name="Freeform 228"/>
            <p:cNvSpPr>
              <a:spLocks/>
            </p:cNvSpPr>
            <p:nvPr/>
          </p:nvSpPr>
          <p:spPr bwMode="auto">
            <a:xfrm>
              <a:off x="1680" y="3408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5" name="Freeform 229"/>
            <p:cNvSpPr>
              <a:spLocks/>
            </p:cNvSpPr>
            <p:nvPr/>
          </p:nvSpPr>
          <p:spPr bwMode="auto">
            <a:xfrm>
              <a:off x="1684" y="340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6" name="Freeform 230"/>
            <p:cNvSpPr>
              <a:spLocks/>
            </p:cNvSpPr>
            <p:nvPr/>
          </p:nvSpPr>
          <p:spPr bwMode="auto">
            <a:xfrm>
              <a:off x="1687" y="340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7" name="Freeform 231"/>
            <p:cNvSpPr>
              <a:spLocks/>
            </p:cNvSpPr>
            <p:nvPr/>
          </p:nvSpPr>
          <p:spPr bwMode="auto">
            <a:xfrm>
              <a:off x="1690" y="3202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8" name="Freeform 232"/>
            <p:cNvSpPr>
              <a:spLocks/>
            </p:cNvSpPr>
            <p:nvPr/>
          </p:nvSpPr>
          <p:spPr bwMode="auto">
            <a:xfrm>
              <a:off x="1693" y="309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09" name="Freeform 233"/>
            <p:cNvSpPr>
              <a:spLocks/>
            </p:cNvSpPr>
            <p:nvPr/>
          </p:nvSpPr>
          <p:spPr bwMode="auto">
            <a:xfrm>
              <a:off x="1696" y="246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0" name="Freeform 234"/>
            <p:cNvSpPr>
              <a:spLocks/>
            </p:cNvSpPr>
            <p:nvPr/>
          </p:nvSpPr>
          <p:spPr bwMode="auto">
            <a:xfrm>
              <a:off x="1698" y="2543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1" name="Freeform 235"/>
            <p:cNvSpPr>
              <a:spLocks/>
            </p:cNvSpPr>
            <p:nvPr/>
          </p:nvSpPr>
          <p:spPr bwMode="auto">
            <a:xfrm>
              <a:off x="1702" y="2543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2" name="Freeform 236"/>
            <p:cNvSpPr>
              <a:spLocks/>
            </p:cNvSpPr>
            <p:nvPr/>
          </p:nvSpPr>
          <p:spPr bwMode="auto">
            <a:xfrm>
              <a:off x="1705" y="271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3" name="Freeform 237"/>
            <p:cNvSpPr>
              <a:spLocks/>
            </p:cNvSpPr>
            <p:nvPr/>
          </p:nvSpPr>
          <p:spPr bwMode="auto">
            <a:xfrm>
              <a:off x="1708" y="3365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4" name="Freeform 238"/>
            <p:cNvSpPr>
              <a:spLocks/>
            </p:cNvSpPr>
            <p:nvPr/>
          </p:nvSpPr>
          <p:spPr bwMode="auto">
            <a:xfrm>
              <a:off x="1711" y="33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5" name="Freeform 239"/>
            <p:cNvSpPr>
              <a:spLocks/>
            </p:cNvSpPr>
            <p:nvPr/>
          </p:nvSpPr>
          <p:spPr bwMode="auto">
            <a:xfrm>
              <a:off x="1714" y="321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6" name="Freeform 240"/>
            <p:cNvSpPr>
              <a:spLocks/>
            </p:cNvSpPr>
            <p:nvPr/>
          </p:nvSpPr>
          <p:spPr bwMode="auto">
            <a:xfrm>
              <a:off x="1718" y="32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7" name="Freeform 241"/>
            <p:cNvSpPr>
              <a:spLocks/>
            </p:cNvSpPr>
            <p:nvPr/>
          </p:nvSpPr>
          <p:spPr bwMode="auto">
            <a:xfrm>
              <a:off x="1721" y="33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8" name="Freeform 242"/>
            <p:cNvSpPr>
              <a:spLocks/>
            </p:cNvSpPr>
            <p:nvPr/>
          </p:nvSpPr>
          <p:spPr bwMode="auto">
            <a:xfrm>
              <a:off x="1723" y="3410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19" name="Freeform 243"/>
            <p:cNvSpPr>
              <a:spLocks/>
            </p:cNvSpPr>
            <p:nvPr/>
          </p:nvSpPr>
          <p:spPr bwMode="auto">
            <a:xfrm>
              <a:off x="1726" y="342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0" name="Freeform 244"/>
            <p:cNvSpPr>
              <a:spLocks/>
            </p:cNvSpPr>
            <p:nvPr/>
          </p:nvSpPr>
          <p:spPr bwMode="auto">
            <a:xfrm>
              <a:off x="1729" y="3421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1" name="Freeform 245"/>
            <p:cNvSpPr>
              <a:spLocks/>
            </p:cNvSpPr>
            <p:nvPr/>
          </p:nvSpPr>
          <p:spPr bwMode="auto">
            <a:xfrm>
              <a:off x="1732" y="342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2" name="Freeform 246"/>
            <p:cNvSpPr>
              <a:spLocks/>
            </p:cNvSpPr>
            <p:nvPr/>
          </p:nvSpPr>
          <p:spPr bwMode="auto">
            <a:xfrm>
              <a:off x="1736" y="3421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3" name="Freeform 247"/>
            <p:cNvSpPr>
              <a:spLocks/>
            </p:cNvSpPr>
            <p:nvPr/>
          </p:nvSpPr>
          <p:spPr bwMode="auto">
            <a:xfrm>
              <a:off x="1739" y="3422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4" name="Freeform 248"/>
            <p:cNvSpPr>
              <a:spLocks/>
            </p:cNvSpPr>
            <p:nvPr/>
          </p:nvSpPr>
          <p:spPr bwMode="auto">
            <a:xfrm>
              <a:off x="1742" y="3423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5" name="Freeform 249"/>
            <p:cNvSpPr>
              <a:spLocks/>
            </p:cNvSpPr>
            <p:nvPr/>
          </p:nvSpPr>
          <p:spPr bwMode="auto">
            <a:xfrm>
              <a:off x="1745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6" name="Freeform 250"/>
            <p:cNvSpPr>
              <a:spLocks/>
            </p:cNvSpPr>
            <p:nvPr/>
          </p:nvSpPr>
          <p:spPr bwMode="auto">
            <a:xfrm>
              <a:off x="1747" y="3422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7" name="Freeform 251"/>
            <p:cNvSpPr>
              <a:spLocks/>
            </p:cNvSpPr>
            <p:nvPr/>
          </p:nvSpPr>
          <p:spPr bwMode="auto">
            <a:xfrm>
              <a:off x="1750" y="3422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8" name="Freeform 252"/>
            <p:cNvSpPr>
              <a:spLocks/>
            </p:cNvSpPr>
            <p:nvPr/>
          </p:nvSpPr>
          <p:spPr bwMode="auto">
            <a:xfrm>
              <a:off x="1754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29" name="Freeform 253"/>
            <p:cNvSpPr>
              <a:spLocks/>
            </p:cNvSpPr>
            <p:nvPr/>
          </p:nvSpPr>
          <p:spPr bwMode="auto">
            <a:xfrm>
              <a:off x="1757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0" name="Freeform 254"/>
            <p:cNvSpPr>
              <a:spLocks/>
            </p:cNvSpPr>
            <p:nvPr/>
          </p:nvSpPr>
          <p:spPr bwMode="auto">
            <a:xfrm>
              <a:off x="1760" y="3423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1" name="Freeform 255"/>
            <p:cNvSpPr>
              <a:spLocks/>
            </p:cNvSpPr>
            <p:nvPr/>
          </p:nvSpPr>
          <p:spPr bwMode="auto">
            <a:xfrm>
              <a:off x="1763" y="3423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2" name="Freeform 256"/>
            <p:cNvSpPr>
              <a:spLocks/>
            </p:cNvSpPr>
            <p:nvPr/>
          </p:nvSpPr>
          <p:spPr bwMode="auto">
            <a:xfrm>
              <a:off x="1766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3" name="Freeform 257"/>
            <p:cNvSpPr>
              <a:spLocks/>
            </p:cNvSpPr>
            <p:nvPr/>
          </p:nvSpPr>
          <p:spPr bwMode="auto">
            <a:xfrm>
              <a:off x="1770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4" name="Freeform 258"/>
            <p:cNvSpPr>
              <a:spLocks/>
            </p:cNvSpPr>
            <p:nvPr/>
          </p:nvSpPr>
          <p:spPr bwMode="auto">
            <a:xfrm>
              <a:off x="1772" y="342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5" name="Freeform 259"/>
            <p:cNvSpPr>
              <a:spLocks/>
            </p:cNvSpPr>
            <p:nvPr/>
          </p:nvSpPr>
          <p:spPr bwMode="auto">
            <a:xfrm>
              <a:off x="1775" y="3400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6" name="Freeform 260"/>
            <p:cNvSpPr>
              <a:spLocks/>
            </p:cNvSpPr>
            <p:nvPr/>
          </p:nvSpPr>
          <p:spPr bwMode="auto">
            <a:xfrm>
              <a:off x="1778" y="341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7" name="Freeform 261"/>
            <p:cNvSpPr>
              <a:spLocks/>
            </p:cNvSpPr>
            <p:nvPr/>
          </p:nvSpPr>
          <p:spPr bwMode="auto">
            <a:xfrm>
              <a:off x="1781" y="341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8" name="Freeform 262"/>
            <p:cNvSpPr>
              <a:spLocks/>
            </p:cNvSpPr>
            <p:nvPr/>
          </p:nvSpPr>
          <p:spPr bwMode="auto">
            <a:xfrm>
              <a:off x="1784" y="3416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39" name="Freeform 263"/>
            <p:cNvSpPr>
              <a:spLocks/>
            </p:cNvSpPr>
            <p:nvPr/>
          </p:nvSpPr>
          <p:spPr bwMode="auto">
            <a:xfrm>
              <a:off x="1788" y="3411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0" name="Freeform 264"/>
            <p:cNvSpPr>
              <a:spLocks/>
            </p:cNvSpPr>
            <p:nvPr/>
          </p:nvSpPr>
          <p:spPr bwMode="auto">
            <a:xfrm>
              <a:off x="1791" y="333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1" name="Freeform 265"/>
            <p:cNvSpPr>
              <a:spLocks/>
            </p:cNvSpPr>
            <p:nvPr/>
          </p:nvSpPr>
          <p:spPr bwMode="auto">
            <a:xfrm>
              <a:off x="1794" y="335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2" name="Freeform 266"/>
            <p:cNvSpPr>
              <a:spLocks/>
            </p:cNvSpPr>
            <p:nvPr/>
          </p:nvSpPr>
          <p:spPr bwMode="auto">
            <a:xfrm>
              <a:off x="1796" y="3357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3" name="Freeform 267"/>
            <p:cNvSpPr>
              <a:spLocks/>
            </p:cNvSpPr>
            <p:nvPr/>
          </p:nvSpPr>
          <p:spPr bwMode="auto">
            <a:xfrm>
              <a:off x="1799" y="338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4" name="Freeform 268"/>
            <p:cNvSpPr>
              <a:spLocks/>
            </p:cNvSpPr>
            <p:nvPr/>
          </p:nvSpPr>
          <p:spPr bwMode="auto">
            <a:xfrm>
              <a:off x="1802" y="340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5" name="Freeform 269"/>
            <p:cNvSpPr>
              <a:spLocks/>
            </p:cNvSpPr>
            <p:nvPr/>
          </p:nvSpPr>
          <p:spPr bwMode="auto">
            <a:xfrm>
              <a:off x="1806" y="333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6" name="Freeform 270"/>
            <p:cNvSpPr>
              <a:spLocks/>
            </p:cNvSpPr>
            <p:nvPr/>
          </p:nvSpPr>
          <p:spPr bwMode="auto">
            <a:xfrm>
              <a:off x="1809" y="3217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7" name="Freeform 271"/>
            <p:cNvSpPr>
              <a:spLocks/>
            </p:cNvSpPr>
            <p:nvPr/>
          </p:nvSpPr>
          <p:spPr bwMode="auto">
            <a:xfrm>
              <a:off x="1812" y="3363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8" name="Freeform 272"/>
            <p:cNvSpPr>
              <a:spLocks/>
            </p:cNvSpPr>
            <p:nvPr/>
          </p:nvSpPr>
          <p:spPr bwMode="auto">
            <a:xfrm>
              <a:off x="1815" y="336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49" name="Freeform 273"/>
            <p:cNvSpPr>
              <a:spLocks/>
            </p:cNvSpPr>
            <p:nvPr/>
          </p:nvSpPr>
          <p:spPr bwMode="auto">
            <a:xfrm>
              <a:off x="1818" y="341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0" name="Freeform 274"/>
            <p:cNvSpPr>
              <a:spLocks/>
            </p:cNvSpPr>
            <p:nvPr/>
          </p:nvSpPr>
          <p:spPr bwMode="auto">
            <a:xfrm>
              <a:off x="1820" y="3401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1" name="Freeform 275"/>
            <p:cNvSpPr>
              <a:spLocks/>
            </p:cNvSpPr>
            <p:nvPr/>
          </p:nvSpPr>
          <p:spPr bwMode="auto">
            <a:xfrm>
              <a:off x="1824" y="3422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2" name="Freeform 276"/>
            <p:cNvSpPr>
              <a:spLocks/>
            </p:cNvSpPr>
            <p:nvPr/>
          </p:nvSpPr>
          <p:spPr bwMode="auto">
            <a:xfrm>
              <a:off x="1827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3" name="Freeform 277"/>
            <p:cNvSpPr>
              <a:spLocks/>
            </p:cNvSpPr>
            <p:nvPr/>
          </p:nvSpPr>
          <p:spPr bwMode="auto">
            <a:xfrm>
              <a:off x="1830" y="342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4" name="Freeform 278"/>
            <p:cNvSpPr>
              <a:spLocks/>
            </p:cNvSpPr>
            <p:nvPr/>
          </p:nvSpPr>
          <p:spPr bwMode="auto">
            <a:xfrm>
              <a:off x="1833" y="3421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5" name="Freeform 279"/>
            <p:cNvSpPr>
              <a:spLocks/>
            </p:cNvSpPr>
            <p:nvPr/>
          </p:nvSpPr>
          <p:spPr bwMode="auto">
            <a:xfrm>
              <a:off x="1836" y="3421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6" name="Freeform 280"/>
            <p:cNvSpPr>
              <a:spLocks/>
            </p:cNvSpPr>
            <p:nvPr/>
          </p:nvSpPr>
          <p:spPr bwMode="auto">
            <a:xfrm>
              <a:off x="1839" y="34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7" name="Freeform 281"/>
            <p:cNvSpPr>
              <a:spLocks/>
            </p:cNvSpPr>
            <p:nvPr/>
          </p:nvSpPr>
          <p:spPr bwMode="auto">
            <a:xfrm>
              <a:off x="1842" y="3419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8" name="Freeform 282"/>
            <p:cNvSpPr>
              <a:spLocks/>
            </p:cNvSpPr>
            <p:nvPr/>
          </p:nvSpPr>
          <p:spPr bwMode="auto">
            <a:xfrm>
              <a:off x="1845" y="341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59" name="Freeform 283"/>
            <p:cNvSpPr>
              <a:spLocks/>
            </p:cNvSpPr>
            <p:nvPr/>
          </p:nvSpPr>
          <p:spPr bwMode="auto">
            <a:xfrm>
              <a:off x="1848" y="3417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0" name="Freeform 284"/>
            <p:cNvSpPr>
              <a:spLocks/>
            </p:cNvSpPr>
            <p:nvPr/>
          </p:nvSpPr>
          <p:spPr bwMode="auto">
            <a:xfrm>
              <a:off x="1851" y="341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1" name="Freeform 285"/>
            <p:cNvSpPr>
              <a:spLocks/>
            </p:cNvSpPr>
            <p:nvPr/>
          </p:nvSpPr>
          <p:spPr bwMode="auto">
            <a:xfrm>
              <a:off x="1854" y="341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2" name="Freeform 286"/>
            <p:cNvSpPr>
              <a:spLocks/>
            </p:cNvSpPr>
            <p:nvPr/>
          </p:nvSpPr>
          <p:spPr bwMode="auto">
            <a:xfrm>
              <a:off x="1858" y="341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3" name="Freeform 287"/>
            <p:cNvSpPr>
              <a:spLocks/>
            </p:cNvSpPr>
            <p:nvPr/>
          </p:nvSpPr>
          <p:spPr bwMode="auto">
            <a:xfrm>
              <a:off x="1861" y="34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4" name="Freeform 288"/>
            <p:cNvSpPr>
              <a:spLocks/>
            </p:cNvSpPr>
            <p:nvPr/>
          </p:nvSpPr>
          <p:spPr bwMode="auto">
            <a:xfrm>
              <a:off x="1864" y="3375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5" name="Freeform 289"/>
            <p:cNvSpPr>
              <a:spLocks/>
            </p:cNvSpPr>
            <p:nvPr/>
          </p:nvSpPr>
          <p:spPr bwMode="auto">
            <a:xfrm>
              <a:off x="1866" y="3389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6" name="Freeform 290"/>
            <p:cNvSpPr>
              <a:spLocks/>
            </p:cNvSpPr>
            <p:nvPr/>
          </p:nvSpPr>
          <p:spPr bwMode="auto">
            <a:xfrm>
              <a:off x="1869" y="3367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7" name="Freeform 291"/>
            <p:cNvSpPr>
              <a:spLocks/>
            </p:cNvSpPr>
            <p:nvPr/>
          </p:nvSpPr>
          <p:spPr bwMode="auto">
            <a:xfrm>
              <a:off x="1872" y="3367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8" name="Freeform 292"/>
            <p:cNvSpPr>
              <a:spLocks/>
            </p:cNvSpPr>
            <p:nvPr/>
          </p:nvSpPr>
          <p:spPr bwMode="auto">
            <a:xfrm>
              <a:off x="1876" y="338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69" name="Freeform 293"/>
            <p:cNvSpPr>
              <a:spLocks/>
            </p:cNvSpPr>
            <p:nvPr/>
          </p:nvSpPr>
          <p:spPr bwMode="auto">
            <a:xfrm>
              <a:off x="1879" y="339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0" name="Freeform 294"/>
            <p:cNvSpPr>
              <a:spLocks/>
            </p:cNvSpPr>
            <p:nvPr/>
          </p:nvSpPr>
          <p:spPr bwMode="auto">
            <a:xfrm>
              <a:off x="1882" y="3402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1" name="Freeform 295"/>
            <p:cNvSpPr>
              <a:spLocks/>
            </p:cNvSpPr>
            <p:nvPr/>
          </p:nvSpPr>
          <p:spPr bwMode="auto">
            <a:xfrm>
              <a:off x="1885" y="329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2" name="Freeform 296"/>
            <p:cNvSpPr>
              <a:spLocks/>
            </p:cNvSpPr>
            <p:nvPr/>
          </p:nvSpPr>
          <p:spPr bwMode="auto">
            <a:xfrm>
              <a:off x="1888" y="329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3" name="Freeform 297"/>
            <p:cNvSpPr>
              <a:spLocks/>
            </p:cNvSpPr>
            <p:nvPr/>
          </p:nvSpPr>
          <p:spPr bwMode="auto">
            <a:xfrm>
              <a:off x="1890" y="3407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4" name="Freeform 298"/>
            <p:cNvSpPr>
              <a:spLocks/>
            </p:cNvSpPr>
            <p:nvPr/>
          </p:nvSpPr>
          <p:spPr bwMode="auto">
            <a:xfrm>
              <a:off x="1894" y="342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5" name="Freeform 299"/>
            <p:cNvSpPr>
              <a:spLocks/>
            </p:cNvSpPr>
            <p:nvPr/>
          </p:nvSpPr>
          <p:spPr bwMode="auto">
            <a:xfrm>
              <a:off x="1897" y="3420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6" name="Freeform 300"/>
            <p:cNvSpPr>
              <a:spLocks/>
            </p:cNvSpPr>
            <p:nvPr/>
          </p:nvSpPr>
          <p:spPr bwMode="auto">
            <a:xfrm>
              <a:off x="1900" y="336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7" name="Freeform 301"/>
            <p:cNvSpPr>
              <a:spLocks/>
            </p:cNvSpPr>
            <p:nvPr/>
          </p:nvSpPr>
          <p:spPr bwMode="auto">
            <a:xfrm>
              <a:off x="1903" y="335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8" name="Freeform 302"/>
            <p:cNvSpPr>
              <a:spLocks/>
            </p:cNvSpPr>
            <p:nvPr/>
          </p:nvSpPr>
          <p:spPr bwMode="auto">
            <a:xfrm>
              <a:off x="1906" y="3356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79" name="Freeform 303"/>
            <p:cNvSpPr>
              <a:spLocks/>
            </p:cNvSpPr>
            <p:nvPr/>
          </p:nvSpPr>
          <p:spPr bwMode="auto">
            <a:xfrm>
              <a:off x="1909" y="326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0" name="Freeform 304"/>
            <p:cNvSpPr>
              <a:spLocks/>
            </p:cNvSpPr>
            <p:nvPr/>
          </p:nvSpPr>
          <p:spPr bwMode="auto">
            <a:xfrm>
              <a:off x="1913" y="328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1" name="Freeform 305"/>
            <p:cNvSpPr>
              <a:spLocks/>
            </p:cNvSpPr>
            <p:nvPr/>
          </p:nvSpPr>
          <p:spPr bwMode="auto">
            <a:xfrm>
              <a:off x="1915" y="3130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2" name="Freeform 306"/>
            <p:cNvSpPr>
              <a:spLocks/>
            </p:cNvSpPr>
            <p:nvPr/>
          </p:nvSpPr>
          <p:spPr bwMode="auto">
            <a:xfrm>
              <a:off x="1917" y="3411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3" name="Freeform 307"/>
            <p:cNvSpPr>
              <a:spLocks/>
            </p:cNvSpPr>
            <p:nvPr/>
          </p:nvSpPr>
          <p:spPr bwMode="auto">
            <a:xfrm>
              <a:off x="1920" y="3421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4" name="Freeform 308"/>
            <p:cNvSpPr>
              <a:spLocks/>
            </p:cNvSpPr>
            <p:nvPr/>
          </p:nvSpPr>
          <p:spPr bwMode="auto">
            <a:xfrm>
              <a:off x="1924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5" name="Freeform 309"/>
            <p:cNvSpPr>
              <a:spLocks/>
            </p:cNvSpPr>
            <p:nvPr/>
          </p:nvSpPr>
          <p:spPr bwMode="auto">
            <a:xfrm>
              <a:off x="1927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6" name="Freeform 310"/>
            <p:cNvSpPr>
              <a:spLocks/>
            </p:cNvSpPr>
            <p:nvPr/>
          </p:nvSpPr>
          <p:spPr bwMode="auto">
            <a:xfrm>
              <a:off x="1930" y="3422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7" name="Freeform 311"/>
            <p:cNvSpPr>
              <a:spLocks/>
            </p:cNvSpPr>
            <p:nvPr/>
          </p:nvSpPr>
          <p:spPr bwMode="auto">
            <a:xfrm>
              <a:off x="1933" y="3424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8" name="Freeform 312"/>
            <p:cNvSpPr>
              <a:spLocks/>
            </p:cNvSpPr>
            <p:nvPr/>
          </p:nvSpPr>
          <p:spPr bwMode="auto">
            <a:xfrm>
              <a:off x="1936" y="342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89" name="Freeform 313"/>
            <p:cNvSpPr>
              <a:spLocks/>
            </p:cNvSpPr>
            <p:nvPr/>
          </p:nvSpPr>
          <p:spPr bwMode="auto">
            <a:xfrm>
              <a:off x="1938" y="3424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0" name="Freeform 314"/>
            <p:cNvSpPr>
              <a:spLocks/>
            </p:cNvSpPr>
            <p:nvPr/>
          </p:nvSpPr>
          <p:spPr bwMode="auto">
            <a:xfrm>
              <a:off x="1942" y="3424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1" name="Freeform 315"/>
            <p:cNvSpPr>
              <a:spLocks/>
            </p:cNvSpPr>
            <p:nvPr/>
          </p:nvSpPr>
          <p:spPr bwMode="auto">
            <a:xfrm>
              <a:off x="1945" y="3405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2" name="Freeform 316"/>
            <p:cNvSpPr>
              <a:spLocks/>
            </p:cNvSpPr>
            <p:nvPr/>
          </p:nvSpPr>
          <p:spPr bwMode="auto">
            <a:xfrm>
              <a:off x="1948" y="338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3" name="Freeform 317"/>
            <p:cNvSpPr>
              <a:spLocks/>
            </p:cNvSpPr>
            <p:nvPr/>
          </p:nvSpPr>
          <p:spPr bwMode="auto">
            <a:xfrm>
              <a:off x="1951" y="338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4" name="Freeform 318"/>
            <p:cNvSpPr>
              <a:spLocks/>
            </p:cNvSpPr>
            <p:nvPr/>
          </p:nvSpPr>
          <p:spPr bwMode="auto">
            <a:xfrm>
              <a:off x="1954" y="342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5" name="Freeform 319"/>
            <p:cNvSpPr>
              <a:spLocks/>
            </p:cNvSpPr>
            <p:nvPr/>
          </p:nvSpPr>
          <p:spPr bwMode="auto">
            <a:xfrm>
              <a:off x="1957" y="338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6" name="Freeform 320"/>
            <p:cNvSpPr>
              <a:spLocks/>
            </p:cNvSpPr>
            <p:nvPr/>
          </p:nvSpPr>
          <p:spPr bwMode="auto">
            <a:xfrm>
              <a:off x="1961" y="319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7" name="Freeform 321"/>
            <p:cNvSpPr>
              <a:spLocks/>
            </p:cNvSpPr>
            <p:nvPr/>
          </p:nvSpPr>
          <p:spPr bwMode="auto">
            <a:xfrm>
              <a:off x="1963" y="3188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8" name="Freeform 322"/>
            <p:cNvSpPr>
              <a:spLocks/>
            </p:cNvSpPr>
            <p:nvPr/>
          </p:nvSpPr>
          <p:spPr bwMode="auto">
            <a:xfrm>
              <a:off x="1966" y="3308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99" name="Freeform 323"/>
            <p:cNvSpPr>
              <a:spLocks/>
            </p:cNvSpPr>
            <p:nvPr/>
          </p:nvSpPr>
          <p:spPr bwMode="auto">
            <a:xfrm>
              <a:off x="1969" y="3293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0" name="Freeform 324"/>
            <p:cNvSpPr>
              <a:spLocks/>
            </p:cNvSpPr>
            <p:nvPr/>
          </p:nvSpPr>
          <p:spPr bwMode="auto">
            <a:xfrm>
              <a:off x="1972" y="280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1" name="Freeform 325"/>
            <p:cNvSpPr>
              <a:spLocks/>
            </p:cNvSpPr>
            <p:nvPr/>
          </p:nvSpPr>
          <p:spPr bwMode="auto">
            <a:xfrm>
              <a:off x="1975" y="280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2" name="Freeform 326"/>
            <p:cNvSpPr>
              <a:spLocks/>
            </p:cNvSpPr>
            <p:nvPr/>
          </p:nvSpPr>
          <p:spPr bwMode="auto">
            <a:xfrm>
              <a:off x="1979" y="3337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3" name="Freeform 327"/>
            <p:cNvSpPr>
              <a:spLocks/>
            </p:cNvSpPr>
            <p:nvPr/>
          </p:nvSpPr>
          <p:spPr bwMode="auto">
            <a:xfrm>
              <a:off x="1982" y="330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4" name="Freeform 328"/>
            <p:cNvSpPr>
              <a:spLocks/>
            </p:cNvSpPr>
            <p:nvPr/>
          </p:nvSpPr>
          <p:spPr bwMode="auto">
            <a:xfrm>
              <a:off x="1985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5" name="Freeform 329"/>
            <p:cNvSpPr>
              <a:spLocks/>
            </p:cNvSpPr>
            <p:nvPr/>
          </p:nvSpPr>
          <p:spPr bwMode="auto">
            <a:xfrm>
              <a:off x="1987" y="3401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6" name="Freeform 330"/>
            <p:cNvSpPr>
              <a:spLocks/>
            </p:cNvSpPr>
            <p:nvPr/>
          </p:nvSpPr>
          <p:spPr bwMode="auto">
            <a:xfrm>
              <a:off x="1990" y="3244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7" name="Freeform 331"/>
            <p:cNvSpPr>
              <a:spLocks/>
            </p:cNvSpPr>
            <p:nvPr/>
          </p:nvSpPr>
          <p:spPr bwMode="auto">
            <a:xfrm>
              <a:off x="1993" y="3174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8" name="Freeform 332"/>
            <p:cNvSpPr>
              <a:spLocks/>
            </p:cNvSpPr>
            <p:nvPr/>
          </p:nvSpPr>
          <p:spPr bwMode="auto">
            <a:xfrm>
              <a:off x="1997" y="229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09" name="Freeform 333"/>
            <p:cNvSpPr>
              <a:spLocks/>
            </p:cNvSpPr>
            <p:nvPr/>
          </p:nvSpPr>
          <p:spPr bwMode="auto">
            <a:xfrm>
              <a:off x="2000" y="229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0" name="Freeform 334"/>
            <p:cNvSpPr>
              <a:spLocks/>
            </p:cNvSpPr>
            <p:nvPr/>
          </p:nvSpPr>
          <p:spPr bwMode="auto">
            <a:xfrm>
              <a:off x="2003" y="318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1" name="Freeform 335"/>
            <p:cNvSpPr>
              <a:spLocks/>
            </p:cNvSpPr>
            <p:nvPr/>
          </p:nvSpPr>
          <p:spPr bwMode="auto">
            <a:xfrm>
              <a:off x="2006" y="328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2" name="Freeform 336"/>
            <p:cNvSpPr>
              <a:spLocks/>
            </p:cNvSpPr>
            <p:nvPr/>
          </p:nvSpPr>
          <p:spPr bwMode="auto">
            <a:xfrm>
              <a:off x="2009" y="294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3" name="Freeform 337"/>
            <p:cNvSpPr>
              <a:spLocks/>
            </p:cNvSpPr>
            <p:nvPr/>
          </p:nvSpPr>
          <p:spPr bwMode="auto">
            <a:xfrm>
              <a:off x="2011" y="3080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4" name="Freeform 338"/>
            <p:cNvSpPr>
              <a:spLocks/>
            </p:cNvSpPr>
            <p:nvPr/>
          </p:nvSpPr>
          <p:spPr bwMode="auto">
            <a:xfrm>
              <a:off x="2015" y="3392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5" name="Freeform 339"/>
            <p:cNvSpPr>
              <a:spLocks/>
            </p:cNvSpPr>
            <p:nvPr/>
          </p:nvSpPr>
          <p:spPr bwMode="auto">
            <a:xfrm>
              <a:off x="2018" y="341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6" name="Freeform 340"/>
            <p:cNvSpPr>
              <a:spLocks/>
            </p:cNvSpPr>
            <p:nvPr/>
          </p:nvSpPr>
          <p:spPr bwMode="auto">
            <a:xfrm>
              <a:off x="2021" y="34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7" name="Freeform 341"/>
            <p:cNvSpPr>
              <a:spLocks/>
            </p:cNvSpPr>
            <p:nvPr/>
          </p:nvSpPr>
          <p:spPr bwMode="auto">
            <a:xfrm>
              <a:off x="2024" y="334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8" name="Freeform 342"/>
            <p:cNvSpPr>
              <a:spLocks/>
            </p:cNvSpPr>
            <p:nvPr/>
          </p:nvSpPr>
          <p:spPr bwMode="auto">
            <a:xfrm>
              <a:off x="2027" y="334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19" name="Freeform 343"/>
            <p:cNvSpPr>
              <a:spLocks/>
            </p:cNvSpPr>
            <p:nvPr/>
          </p:nvSpPr>
          <p:spPr bwMode="auto">
            <a:xfrm>
              <a:off x="2030" y="3408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0" name="Freeform 344"/>
            <p:cNvSpPr>
              <a:spLocks/>
            </p:cNvSpPr>
            <p:nvPr/>
          </p:nvSpPr>
          <p:spPr bwMode="auto">
            <a:xfrm>
              <a:off x="2034" y="286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1" name="Freeform 345"/>
            <p:cNvSpPr>
              <a:spLocks/>
            </p:cNvSpPr>
            <p:nvPr/>
          </p:nvSpPr>
          <p:spPr bwMode="auto">
            <a:xfrm>
              <a:off x="2036" y="3089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2" name="Freeform 346"/>
            <p:cNvSpPr>
              <a:spLocks/>
            </p:cNvSpPr>
            <p:nvPr/>
          </p:nvSpPr>
          <p:spPr bwMode="auto">
            <a:xfrm>
              <a:off x="2039" y="3092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3" name="Freeform 347"/>
            <p:cNvSpPr>
              <a:spLocks/>
            </p:cNvSpPr>
            <p:nvPr/>
          </p:nvSpPr>
          <p:spPr bwMode="auto">
            <a:xfrm>
              <a:off x="2042" y="338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4" name="Freeform 348"/>
            <p:cNvSpPr>
              <a:spLocks/>
            </p:cNvSpPr>
            <p:nvPr/>
          </p:nvSpPr>
          <p:spPr bwMode="auto">
            <a:xfrm>
              <a:off x="2045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5" name="Freeform 349"/>
            <p:cNvSpPr>
              <a:spLocks/>
            </p:cNvSpPr>
            <p:nvPr/>
          </p:nvSpPr>
          <p:spPr bwMode="auto">
            <a:xfrm>
              <a:off x="2048" y="340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6" name="Freeform 350"/>
            <p:cNvSpPr>
              <a:spLocks/>
            </p:cNvSpPr>
            <p:nvPr/>
          </p:nvSpPr>
          <p:spPr bwMode="auto">
            <a:xfrm>
              <a:off x="2052" y="340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7" name="Freeform 351"/>
            <p:cNvSpPr>
              <a:spLocks/>
            </p:cNvSpPr>
            <p:nvPr/>
          </p:nvSpPr>
          <p:spPr bwMode="auto">
            <a:xfrm>
              <a:off x="2055" y="332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8" name="Freeform 352"/>
            <p:cNvSpPr>
              <a:spLocks/>
            </p:cNvSpPr>
            <p:nvPr/>
          </p:nvSpPr>
          <p:spPr bwMode="auto">
            <a:xfrm>
              <a:off x="2058" y="3412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29" name="Freeform 353"/>
            <p:cNvSpPr>
              <a:spLocks/>
            </p:cNvSpPr>
            <p:nvPr/>
          </p:nvSpPr>
          <p:spPr bwMode="auto">
            <a:xfrm>
              <a:off x="2060" y="341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0" name="Freeform 354"/>
            <p:cNvSpPr>
              <a:spLocks/>
            </p:cNvSpPr>
            <p:nvPr/>
          </p:nvSpPr>
          <p:spPr bwMode="auto">
            <a:xfrm>
              <a:off x="2063" y="341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1" name="Freeform 355"/>
            <p:cNvSpPr>
              <a:spLocks/>
            </p:cNvSpPr>
            <p:nvPr/>
          </p:nvSpPr>
          <p:spPr bwMode="auto">
            <a:xfrm>
              <a:off x="2066" y="34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2" name="Freeform 356"/>
            <p:cNvSpPr>
              <a:spLocks/>
            </p:cNvSpPr>
            <p:nvPr/>
          </p:nvSpPr>
          <p:spPr bwMode="auto">
            <a:xfrm>
              <a:off x="2070" y="341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3" name="Freeform 357"/>
            <p:cNvSpPr>
              <a:spLocks/>
            </p:cNvSpPr>
            <p:nvPr/>
          </p:nvSpPr>
          <p:spPr bwMode="auto">
            <a:xfrm>
              <a:off x="2073" y="341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4" name="Freeform 358"/>
            <p:cNvSpPr>
              <a:spLocks/>
            </p:cNvSpPr>
            <p:nvPr/>
          </p:nvSpPr>
          <p:spPr bwMode="auto">
            <a:xfrm>
              <a:off x="2076" y="335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5" name="Freeform 359"/>
            <p:cNvSpPr>
              <a:spLocks/>
            </p:cNvSpPr>
            <p:nvPr/>
          </p:nvSpPr>
          <p:spPr bwMode="auto">
            <a:xfrm>
              <a:off x="2079" y="321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6" name="Freeform 360"/>
            <p:cNvSpPr>
              <a:spLocks/>
            </p:cNvSpPr>
            <p:nvPr/>
          </p:nvSpPr>
          <p:spPr bwMode="auto">
            <a:xfrm>
              <a:off x="2082" y="321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7" name="Freeform 361"/>
            <p:cNvSpPr>
              <a:spLocks/>
            </p:cNvSpPr>
            <p:nvPr/>
          </p:nvSpPr>
          <p:spPr bwMode="auto">
            <a:xfrm>
              <a:off x="2084" y="3344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8" name="Freeform 362"/>
            <p:cNvSpPr>
              <a:spLocks/>
            </p:cNvSpPr>
            <p:nvPr/>
          </p:nvSpPr>
          <p:spPr bwMode="auto">
            <a:xfrm>
              <a:off x="2087" y="3409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39" name="Freeform 363"/>
            <p:cNvSpPr>
              <a:spLocks/>
            </p:cNvSpPr>
            <p:nvPr/>
          </p:nvSpPr>
          <p:spPr bwMode="auto">
            <a:xfrm>
              <a:off x="2091" y="341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0" name="Freeform 364"/>
            <p:cNvSpPr>
              <a:spLocks/>
            </p:cNvSpPr>
            <p:nvPr/>
          </p:nvSpPr>
          <p:spPr bwMode="auto">
            <a:xfrm>
              <a:off x="2094" y="341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1" name="Freeform 365"/>
            <p:cNvSpPr>
              <a:spLocks/>
            </p:cNvSpPr>
            <p:nvPr/>
          </p:nvSpPr>
          <p:spPr bwMode="auto">
            <a:xfrm>
              <a:off x="2097" y="3419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2" name="Freeform 366"/>
            <p:cNvSpPr>
              <a:spLocks/>
            </p:cNvSpPr>
            <p:nvPr/>
          </p:nvSpPr>
          <p:spPr bwMode="auto">
            <a:xfrm>
              <a:off x="2100" y="341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3" name="Freeform 367"/>
            <p:cNvSpPr>
              <a:spLocks/>
            </p:cNvSpPr>
            <p:nvPr/>
          </p:nvSpPr>
          <p:spPr bwMode="auto">
            <a:xfrm>
              <a:off x="2103" y="341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4" name="Freeform 368"/>
            <p:cNvSpPr>
              <a:spLocks/>
            </p:cNvSpPr>
            <p:nvPr/>
          </p:nvSpPr>
          <p:spPr bwMode="auto">
            <a:xfrm>
              <a:off x="2105" y="3421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5" name="Freeform 369"/>
            <p:cNvSpPr>
              <a:spLocks/>
            </p:cNvSpPr>
            <p:nvPr/>
          </p:nvSpPr>
          <p:spPr bwMode="auto">
            <a:xfrm>
              <a:off x="2109" y="3421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6" name="Freeform 370"/>
            <p:cNvSpPr>
              <a:spLocks/>
            </p:cNvSpPr>
            <p:nvPr/>
          </p:nvSpPr>
          <p:spPr bwMode="auto">
            <a:xfrm>
              <a:off x="2112" y="3421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7" name="Freeform 371"/>
            <p:cNvSpPr>
              <a:spLocks/>
            </p:cNvSpPr>
            <p:nvPr/>
          </p:nvSpPr>
          <p:spPr bwMode="auto">
            <a:xfrm>
              <a:off x="2115" y="34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8" name="Freeform 372"/>
            <p:cNvSpPr>
              <a:spLocks/>
            </p:cNvSpPr>
            <p:nvPr/>
          </p:nvSpPr>
          <p:spPr bwMode="auto">
            <a:xfrm>
              <a:off x="2118" y="34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49" name="Freeform 373"/>
            <p:cNvSpPr>
              <a:spLocks/>
            </p:cNvSpPr>
            <p:nvPr/>
          </p:nvSpPr>
          <p:spPr bwMode="auto">
            <a:xfrm>
              <a:off x="2121" y="3421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0" name="Freeform 374"/>
            <p:cNvSpPr>
              <a:spLocks/>
            </p:cNvSpPr>
            <p:nvPr/>
          </p:nvSpPr>
          <p:spPr bwMode="auto">
            <a:xfrm>
              <a:off x="2124" y="342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1" name="Freeform 375"/>
            <p:cNvSpPr>
              <a:spLocks/>
            </p:cNvSpPr>
            <p:nvPr/>
          </p:nvSpPr>
          <p:spPr bwMode="auto">
            <a:xfrm>
              <a:off x="2128" y="340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2" name="Freeform 376"/>
            <p:cNvSpPr>
              <a:spLocks/>
            </p:cNvSpPr>
            <p:nvPr/>
          </p:nvSpPr>
          <p:spPr bwMode="auto">
            <a:xfrm>
              <a:off x="2130" y="3332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3" name="Freeform 377"/>
            <p:cNvSpPr>
              <a:spLocks/>
            </p:cNvSpPr>
            <p:nvPr/>
          </p:nvSpPr>
          <p:spPr bwMode="auto">
            <a:xfrm>
              <a:off x="2133" y="310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4" name="Freeform 378"/>
            <p:cNvSpPr>
              <a:spLocks/>
            </p:cNvSpPr>
            <p:nvPr/>
          </p:nvSpPr>
          <p:spPr bwMode="auto">
            <a:xfrm>
              <a:off x="2136" y="326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5" name="Freeform 379"/>
            <p:cNvSpPr>
              <a:spLocks/>
            </p:cNvSpPr>
            <p:nvPr/>
          </p:nvSpPr>
          <p:spPr bwMode="auto">
            <a:xfrm>
              <a:off x="2139" y="2576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6" name="Freeform 380"/>
            <p:cNvSpPr>
              <a:spLocks/>
            </p:cNvSpPr>
            <p:nvPr/>
          </p:nvSpPr>
          <p:spPr bwMode="auto">
            <a:xfrm>
              <a:off x="2142" y="2576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7" name="Freeform 381"/>
            <p:cNvSpPr>
              <a:spLocks/>
            </p:cNvSpPr>
            <p:nvPr/>
          </p:nvSpPr>
          <p:spPr bwMode="auto">
            <a:xfrm>
              <a:off x="2146" y="2576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8" name="Freeform 382"/>
            <p:cNvSpPr>
              <a:spLocks/>
            </p:cNvSpPr>
            <p:nvPr/>
          </p:nvSpPr>
          <p:spPr bwMode="auto">
            <a:xfrm>
              <a:off x="2149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59" name="Freeform 383"/>
            <p:cNvSpPr>
              <a:spLocks/>
            </p:cNvSpPr>
            <p:nvPr/>
          </p:nvSpPr>
          <p:spPr bwMode="auto">
            <a:xfrm>
              <a:off x="2152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0" name="Freeform 384"/>
            <p:cNvSpPr>
              <a:spLocks/>
            </p:cNvSpPr>
            <p:nvPr/>
          </p:nvSpPr>
          <p:spPr bwMode="auto">
            <a:xfrm>
              <a:off x="2154" y="3412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1" name="Freeform 385"/>
            <p:cNvSpPr>
              <a:spLocks/>
            </p:cNvSpPr>
            <p:nvPr/>
          </p:nvSpPr>
          <p:spPr bwMode="auto">
            <a:xfrm>
              <a:off x="2157" y="3413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2" name="Freeform 386"/>
            <p:cNvSpPr>
              <a:spLocks/>
            </p:cNvSpPr>
            <p:nvPr/>
          </p:nvSpPr>
          <p:spPr bwMode="auto">
            <a:xfrm>
              <a:off x="2160" y="3415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3" name="Freeform 387"/>
            <p:cNvSpPr>
              <a:spLocks/>
            </p:cNvSpPr>
            <p:nvPr/>
          </p:nvSpPr>
          <p:spPr bwMode="auto">
            <a:xfrm>
              <a:off x="2164" y="339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4" name="Freeform 388"/>
            <p:cNvSpPr>
              <a:spLocks/>
            </p:cNvSpPr>
            <p:nvPr/>
          </p:nvSpPr>
          <p:spPr bwMode="auto">
            <a:xfrm>
              <a:off x="2167" y="333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5" name="Freeform 389"/>
            <p:cNvSpPr>
              <a:spLocks/>
            </p:cNvSpPr>
            <p:nvPr/>
          </p:nvSpPr>
          <p:spPr bwMode="auto">
            <a:xfrm>
              <a:off x="2170" y="338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6" name="Freeform 390"/>
            <p:cNvSpPr>
              <a:spLocks/>
            </p:cNvSpPr>
            <p:nvPr/>
          </p:nvSpPr>
          <p:spPr bwMode="auto">
            <a:xfrm>
              <a:off x="2173" y="340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7" name="Freeform 391"/>
            <p:cNvSpPr>
              <a:spLocks/>
            </p:cNvSpPr>
            <p:nvPr/>
          </p:nvSpPr>
          <p:spPr bwMode="auto">
            <a:xfrm>
              <a:off x="2176" y="340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8" name="Freeform 392"/>
            <p:cNvSpPr>
              <a:spLocks/>
            </p:cNvSpPr>
            <p:nvPr/>
          </p:nvSpPr>
          <p:spPr bwMode="auto">
            <a:xfrm>
              <a:off x="2178" y="340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69" name="Freeform 393"/>
            <p:cNvSpPr>
              <a:spLocks/>
            </p:cNvSpPr>
            <p:nvPr/>
          </p:nvSpPr>
          <p:spPr bwMode="auto">
            <a:xfrm>
              <a:off x="2182" y="3414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0" name="Freeform 394"/>
            <p:cNvSpPr>
              <a:spLocks/>
            </p:cNvSpPr>
            <p:nvPr/>
          </p:nvSpPr>
          <p:spPr bwMode="auto">
            <a:xfrm>
              <a:off x="2185" y="341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1" name="Freeform 395"/>
            <p:cNvSpPr>
              <a:spLocks/>
            </p:cNvSpPr>
            <p:nvPr/>
          </p:nvSpPr>
          <p:spPr bwMode="auto">
            <a:xfrm>
              <a:off x="2188" y="341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2" name="Freeform 396"/>
            <p:cNvSpPr>
              <a:spLocks/>
            </p:cNvSpPr>
            <p:nvPr/>
          </p:nvSpPr>
          <p:spPr bwMode="auto">
            <a:xfrm>
              <a:off x="2191" y="3412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3" name="Freeform 397"/>
            <p:cNvSpPr>
              <a:spLocks/>
            </p:cNvSpPr>
            <p:nvPr/>
          </p:nvSpPr>
          <p:spPr bwMode="auto">
            <a:xfrm>
              <a:off x="2194" y="341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4" name="Freeform 398"/>
            <p:cNvSpPr>
              <a:spLocks/>
            </p:cNvSpPr>
            <p:nvPr/>
          </p:nvSpPr>
          <p:spPr bwMode="auto">
            <a:xfrm>
              <a:off x="2197" y="341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5" name="Freeform 399"/>
            <p:cNvSpPr>
              <a:spLocks/>
            </p:cNvSpPr>
            <p:nvPr/>
          </p:nvSpPr>
          <p:spPr bwMode="auto">
            <a:xfrm>
              <a:off x="2200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6" name="Freeform 400"/>
            <p:cNvSpPr>
              <a:spLocks/>
            </p:cNvSpPr>
            <p:nvPr/>
          </p:nvSpPr>
          <p:spPr bwMode="auto">
            <a:xfrm>
              <a:off x="2203" y="3414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7" name="Freeform 401"/>
            <p:cNvSpPr>
              <a:spLocks/>
            </p:cNvSpPr>
            <p:nvPr/>
          </p:nvSpPr>
          <p:spPr bwMode="auto">
            <a:xfrm>
              <a:off x="2206" y="3413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8" name="Freeform 402"/>
            <p:cNvSpPr>
              <a:spLocks/>
            </p:cNvSpPr>
            <p:nvPr/>
          </p:nvSpPr>
          <p:spPr bwMode="auto">
            <a:xfrm>
              <a:off x="2209" y="341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79" name="Freeform 403"/>
            <p:cNvSpPr>
              <a:spLocks/>
            </p:cNvSpPr>
            <p:nvPr/>
          </p:nvSpPr>
          <p:spPr bwMode="auto">
            <a:xfrm>
              <a:off x="2212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80" name="Freeform 404"/>
            <p:cNvSpPr>
              <a:spLocks/>
            </p:cNvSpPr>
            <p:nvPr/>
          </p:nvSpPr>
          <p:spPr bwMode="auto">
            <a:xfrm>
              <a:off x="2215" y="3413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81" name="Freeform 405"/>
            <p:cNvSpPr>
              <a:spLocks/>
            </p:cNvSpPr>
            <p:nvPr/>
          </p:nvSpPr>
          <p:spPr bwMode="auto">
            <a:xfrm>
              <a:off x="2218" y="3413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48" name="Group 406"/>
          <p:cNvGrpSpPr>
            <a:grpSpLocks/>
          </p:cNvGrpSpPr>
          <p:nvPr/>
        </p:nvGrpSpPr>
        <p:grpSpPr bwMode="auto">
          <a:xfrm>
            <a:off x="3816350" y="4000500"/>
            <a:ext cx="1017588" cy="2101850"/>
            <a:chOff x="2222" y="2131"/>
            <a:chExt cx="641" cy="1324"/>
          </a:xfrm>
        </p:grpSpPr>
        <p:sp>
          <p:nvSpPr>
            <p:cNvPr id="57882" name="Freeform 407"/>
            <p:cNvSpPr>
              <a:spLocks/>
            </p:cNvSpPr>
            <p:nvPr/>
          </p:nvSpPr>
          <p:spPr bwMode="auto">
            <a:xfrm>
              <a:off x="2222" y="341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3" name="Freeform 408"/>
            <p:cNvSpPr>
              <a:spLocks/>
            </p:cNvSpPr>
            <p:nvPr/>
          </p:nvSpPr>
          <p:spPr bwMode="auto">
            <a:xfrm>
              <a:off x="2225" y="341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4" name="Freeform 409"/>
            <p:cNvSpPr>
              <a:spLocks/>
            </p:cNvSpPr>
            <p:nvPr/>
          </p:nvSpPr>
          <p:spPr bwMode="auto">
            <a:xfrm>
              <a:off x="2227" y="3412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5" name="Freeform 410"/>
            <p:cNvSpPr>
              <a:spLocks/>
            </p:cNvSpPr>
            <p:nvPr/>
          </p:nvSpPr>
          <p:spPr bwMode="auto">
            <a:xfrm>
              <a:off x="2230" y="3413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6" name="Freeform 411"/>
            <p:cNvSpPr>
              <a:spLocks/>
            </p:cNvSpPr>
            <p:nvPr/>
          </p:nvSpPr>
          <p:spPr bwMode="auto">
            <a:xfrm>
              <a:off x="2233" y="341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7" name="Freeform 412"/>
            <p:cNvSpPr>
              <a:spLocks/>
            </p:cNvSpPr>
            <p:nvPr/>
          </p:nvSpPr>
          <p:spPr bwMode="auto">
            <a:xfrm>
              <a:off x="2236" y="3407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8" name="Freeform 413"/>
            <p:cNvSpPr>
              <a:spLocks/>
            </p:cNvSpPr>
            <p:nvPr/>
          </p:nvSpPr>
          <p:spPr bwMode="auto">
            <a:xfrm>
              <a:off x="2240" y="3194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9" name="Freeform 414"/>
            <p:cNvSpPr>
              <a:spLocks/>
            </p:cNvSpPr>
            <p:nvPr/>
          </p:nvSpPr>
          <p:spPr bwMode="auto">
            <a:xfrm>
              <a:off x="2243" y="3342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0" name="Freeform 415"/>
            <p:cNvSpPr>
              <a:spLocks/>
            </p:cNvSpPr>
            <p:nvPr/>
          </p:nvSpPr>
          <p:spPr bwMode="auto">
            <a:xfrm>
              <a:off x="2246" y="338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1" name="Freeform 416"/>
            <p:cNvSpPr>
              <a:spLocks/>
            </p:cNvSpPr>
            <p:nvPr/>
          </p:nvSpPr>
          <p:spPr bwMode="auto">
            <a:xfrm>
              <a:off x="2249" y="324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2" name="Freeform 417"/>
            <p:cNvSpPr>
              <a:spLocks/>
            </p:cNvSpPr>
            <p:nvPr/>
          </p:nvSpPr>
          <p:spPr bwMode="auto">
            <a:xfrm>
              <a:off x="2251" y="3022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3" name="Freeform 418"/>
            <p:cNvSpPr>
              <a:spLocks/>
            </p:cNvSpPr>
            <p:nvPr/>
          </p:nvSpPr>
          <p:spPr bwMode="auto">
            <a:xfrm>
              <a:off x="2254" y="213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4" name="Freeform 419"/>
            <p:cNvSpPr>
              <a:spLocks/>
            </p:cNvSpPr>
            <p:nvPr/>
          </p:nvSpPr>
          <p:spPr bwMode="auto">
            <a:xfrm>
              <a:off x="2257" y="251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5" name="Freeform 420"/>
            <p:cNvSpPr>
              <a:spLocks/>
            </p:cNvSpPr>
            <p:nvPr/>
          </p:nvSpPr>
          <p:spPr bwMode="auto">
            <a:xfrm>
              <a:off x="2261" y="251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6" name="Freeform 421"/>
            <p:cNvSpPr>
              <a:spLocks/>
            </p:cNvSpPr>
            <p:nvPr/>
          </p:nvSpPr>
          <p:spPr bwMode="auto">
            <a:xfrm>
              <a:off x="2264" y="3222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7" name="Freeform 422"/>
            <p:cNvSpPr>
              <a:spLocks/>
            </p:cNvSpPr>
            <p:nvPr/>
          </p:nvSpPr>
          <p:spPr bwMode="auto">
            <a:xfrm>
              <a:off x="2267" y="340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8" name="Freeform 423"/>
            <p:cNvSpPr>
              <a:spLocks/>
            </p:cNvSpPr>
            <p:nvPr/>
          </p:nvSpPr>
          <p:spPr bwMode="auto">
            <a:xfrm>
              <a:off x="2270" y="3342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99" name="Freeform 424"/>
            <p:cNvSpPr>
              <a:spLocks/>
            </p:cNvSpPr>
            <p:nvPr/>
          </p:nvSpPr>
          <p:spPr bwMode="auto">
            <a:xfrm>
              <a:off x="2273" y="339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0" name="Freeform 425"/>
            <p:cNvSpPr>
              <a:spLocks/>
            </p:cNvSpPr>
            <p:nvPr/>
          </p:nvSpPr>
          <p:spPr bwMode="auto">
            <a:xfrm>
              <a:off x="2275" y="3385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1" name="Freeform 426"/>
            <p:cNvSpPr>
              <a:spLocks/>
            </p:cNvSpPr>
            <p:nvPr/>
          </p:nvSpPr>
          <p:spPr bwMode="auto">
            <a:xfrm>
              <a:off x="2279" y="3390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2" name="Freeform 427"/>
            <p:cNvSpPr>
              <a:spLocks/>
            </p:cNvSpPr>
            <p:nvPr/>
          </p:nvSpPr>
          <p:spPr bwMode="auto">
            <a:xfrm>
              <a:off x="2282" y="339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3" name="Freeform 428"/>
            <p:cNvSpPr>
              <a:spLocks/>
            </p:cNvSpPr>
            <p:nvPr/>
          </p:nvSpPr>
          <p:spPr bwMode="auto">
            <a:xfrm>
              <a:off x="2285" y="340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4" name="Freeform 429"/>
            <p:cNvSpPr>
              <a:spLocks/>
            </p:cNvSpPr>
            <p:nvPr/>
          </p:nvSpPr>
          <p:spPr bwMode="auto">
            <a:xfrm>
              <a:off x="2288" y="3410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5" name="Freeform 430"/>
            <p:cNvSpPr>
              <a:spLocks/>
            </p:cNvSpPr>
            <p:nvPr/>
          </p:nvSpPr>
          <p:spPr bwMode="auto">
            <a:xfrm>
              <a:off x="2291" y="3411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6" name="Freeform 431"/>
            <p:cNvSpPr>
              <a:spLocks/>
            </p:cNvSpPr>
            <p:nvPr/>
          </p:nvSpPr>
          <p:spPr bwMode="auto">
            <a:xfrm>
              <a:off x="2294" y="341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7" name="Freeform 432"/>
            <p:cNvSpPr>
              <a:spLocks/>
            </p:cNvSpPr>
            <p:nvPr/>
          </p:nvSpPr>
          <p:spPr bwMode="auto">
            <a:xfrm>
              <a:off x="2297" y="3410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8" name="Freeform 433"/>
            <p:cNvSpPr>
              <a:spLocks/>
            </p:cNvSpPr>
            <p:nvPr/>
          </p:nvSpPr>
          <p:spPr bwMode="auto">
            <a:xfrm>
              <a:off x="2300" y="3409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09" name="Freeform 434"/>
            <p:cNvSpPr>
              <a:spLocks/>
            </p:cNvSpPr>
            <p:nvPr/>
          </p:nvSpPr>
          <p:spPr bwMode="auto">
            <a:xfrm>
              <a:off x="2303" y="3409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0" name="Freeform 435"/>
            <p:cNvSpPr>
              <a:spLocks/>
            </p:cNvSpPr>
            <p:nvPr/>
          </p:nvSpPr>
          <p:spPr bwMode="auto">
            <a:xfrm>
              <a:off x="2306" y="341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1" name="Freeform 436"/>
            <p:cNvSpPr>
              <a:spLocks/>
            </p:cNvSpPr>
            <p:nvPr/>
          </p:nvSpPr>
          <p:spPr bwMode="auto">
            <a:xfrm>
              <a:off x="2309" y="340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2" name="Freeform 437"/>
            <p:cNvSpPr>
              <a:spLocks/>
            </p:cNvSpPr>
            <p:nvPr/>
          </p:nvSpPr>
          <p:spPr bwMode="auto">
            <a:xfrm>
              <a:off x="2312" y="340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3" name="Freeform 438"/>
            <p:cNvSpPr>
              <a:spLocks/>
            </p:cNvSpPr>
            <p:nvPr/>
          </p:nvSpPr>
          <p:spPr bwMode="auto">
            <a:xfrm>
              <a:off x="2315" y="3387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4" name="Freeform 439"/>
            <p:cNvSpPr>
              <a:spLocks/>
            </p:cNvSpPr>
            <p:nvPr/>
          </p:nvSpPr>
          <p:spPr bwMode="auto">
            <a:xfrm>
              <a:off x="2319" y="340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5" name="Freeform 440"/>
            <p:cNvSpPr>
              <a:spLocks/>
            </p:cNvSpPr>
            <p:nvPr/>
          </p:nvSpPr>
          <p:spPr bwMode="auto">
            <a:xfrm>
              <a:off x="2321" y="3388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6" name="Freeform 441"/>
            <p:cNvSpPr>
              <a:spLocks/>
            </p:cNvSpPr>
            <p:nvPr/>
          </p:nvSpPr>
          <p:spPr bwMode="auto">
            <a:xfrm>
              <a:off x="2324" y="340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7" name="Freeform 442"/>
            <p:cNvSpPr>
              <a:spLocks/>
            </p:cNvSpPr>
            <p:nvPr/>
          </p:nvSpPr>
          <p:spPr bwMode="auto">
            <a:xfrm>
              <a:off x="2327" y="3370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8" name="Freeform 443"/>
            <p:cNvSpPr>
              <a:spLocks/>
            </p:cNvSpPr>
            <p:nvPr/>
          </p:nvSpPr>
          <p:spPr bwMode="auto">
            <a:xfrm>
              <a:off x="2330" y="336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19" name="Freeform 444"/>
            <p:cNvSpPr>
              <a:spLocks/>
            </p:cNvSpPr>
            <p:nvPr/>
          </p:nvSpPr>
          <p:spPr bwMode="auto">
            <a:xfrm>
              <a:off x="2333" y="330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0" name="Freeform 445"/>
            <p:cNvSpPr>
              <a:spLocks/>
            </p:cNvSpPr>
            <p:nvPr/>
          </p:nvSpPr>
          <p:spPr bwMode="auto">
            <a:xfrm>
              <a:off x="2337" y="3326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1" name="Freeform 446"/>
            <p:cNvSpPr>
              <a:spLocks/>
            </p:cNvSpPr>
            <p:nvPr/>
          </p:nvSpPr>
          <p:spPr bwMode="auto">
            <a:xfrm>
              <a:off x="2340" y="3254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2" name="Freeform 447"/>
            <p:cNvSpPr>
              <a:spLocks/>
            </p:cNvSpPr>
            <p:nvPr/>
          </p:nvSpPr>
          <p:spPr bwMode="auto">
            <a:xfrm>
              <a:off x="2343" y="340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3" name="Freeform 448"/>
            <p:cNvSpPr>
              <a:spLocks/>
            </p:cNvSpPr>
            <p:nvPr/>
          </p:nvSpPr>
          <p:spPr bwMode="auto">
            <a:xfrm>
              <a:off x="2345" y="340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4" name="Freeform 449"/>
            <p:cNvSpPr>
              <a:spLocks/>
            </p:cNvSpPr>
            <p:nvPr/>
          </p:nvSpPr>
          <p:spPr bwMode="auto">
            <a:xfrm>
              <a:off x="2348" y="340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5" name="Freeform 450"/>
            <p:cNvSpPr>
              <a:spLocks/>
            </p:cNvSpPr>
            <p:nvPr/>
          </p:nvSpPr>
          <p:spPr bwMode="auto">
            <a:xfrm>
              <a:off x="2351" y="339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6" name="Freeform 451"/>
            <p:cNvSpPr>
              <a:spLocks/>
            </p:cNvSpPr>
            <p:nvPr/>
          </p:nvSpPr>
          <p:spPr bwMode="auto">
            <a:xfrm>
              <a:off x="2354" y="339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7" name="Freeform 452"/>
            <p:cNvSpPr>
              <a:spLocks/>
            </p:cNvSpPr>
            <p:nvPr/>
          </p:nvSpPr>
          <p:spPr bwMode="auto">
            <a:xfrm>
              <a:off x="2358" y="338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8" name="Freeform 453"/>
            <p:cNvSpPr>
              <a:spLocks/>
            </p:cNvSpPr>
            <p:nvPr/>
          </p:nvSpPr>
          <p:spPr bwMode="auto">
            <a:xfrm>
              <a:off x="2361" y="338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29" name="Freeform 454"/>
            <p:cNvSpPr>
              <a:spLocks/>
            </p:cNvSpPr>
            <p:nvPr/>
          </p:nvSpPr>
          <p:spPr bwMode="auto">
            <a:xfrm>
              <a:off x="2364" y="340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0" name="Freeform 455"/>
            <p:cNvSpPr>
              <a:spLocks/>
            </p:cNvSpPr>
            <p:nvPr/>
          </p:nvSpPr>
          <p:spPr bwMode="auto">
            <a:xfrm>
              <a:off x="2367" y="340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1" name="Freeform 456"/>
            <p:cNvSpPr>
              <a:spLocks/>
            </p:cNvSpPr>
            <p:nvPr/>
          </p:nvSpPr>
          <p:spPr bwMode="auto">
            <a:xfrm>
              <a:off x="2369" y="340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2" name="Freeform 457"/>
            <p:cNvSpPr>
              <a:spLocks/>
            </p:cNvSpPr>
            <p:nvPr/>
          </p:nvSpPr>
          <p:spPr bwMode="auto">
            <a:xfrm>
              <a:off x="2372" y="3404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3" name="Freeform 458"/>
            <p:cNvSpPr>
              <a:spLocks/>
            </p:cNvSpPr>
            <p:nvPr/>
          </p:nvSpPr>
          <p:spPr bwMode="auto">
            <a:xfrm>
              <a:off x="2376" y="3400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4" name="Freeform 459"/>
            <p:cNvSpPr>
              <a:spLocks/>
            </p:cNvSpPr>
            <p:nvPr/>
          </p:nvSpPr>
          <p:spPr bwMode="auto">
            <a:xfrm>
              <a:off x="2379" y="340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5" name="Freeform 460"/>
            <p:cNvSpPr>
              <a:spLocks/>
            </p:cNvSpPr>
            <p:nvPr/>
          </p:nvSpPr>
          <p:spPr bwMode="auto">
            <a:xfrm>
              <a:off x="2382" y="3398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6" name="Freeform 461"/>
            <p:cNvSpPr>
              <a:spLocks/>
            </p:cNvSpPr>
            <p:nvPr/>
          </p:nvSpPr>
          <p:spPr bwMode="auto">
            <a:xfrm>
              <a:off x="2385" y="3397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7" name="Freeform 462"/>
            <p:cNvSpPr>
              <a:spLocks/>
            </p:cNvSpPr>
            <p:nvPr/>
          </p:nvSpPr>
          <p:spPr bwMode="auto">
            <a:xfrm>
              <a:off x="2388" y="340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8" name="Freeform 463"/>
            <p:cNvSpPr>
              <a:spLocks/>
            </p:cNvSpPr>
            <p:nvPr/>
          </p:nvSpPr>
          <p:spPr bwMode="auto">
            <a:xfrm>
              <a:off x="2391" y="339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39" name="Freeform 464"/>
            <p:cNvSpPr>
              <a:spLocks/>
            </p:cNvSpPr>
            <p:nvPr/>
          </p:nvSpPr>
          <p:spPr bwMode="auto">
            <a:xfrm>
              <a:off x="2393" y="3397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0" name="Freeform 465"/>
            <p:cNvSpPr>
              <a:spLocks/>
            </p:cNvSpPr>
            <p:nvPr/>
          </p:nvSpPr>
          <p:spPr bwMode="auto">
            <a:xfrm>
              <a:off x="2397" y="3397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1" name="Freeform 466"/>
            <p:cNvSpPr>
              <a:spLocks/>
            </p:cNvSpPr>
            <p:nvPr/>
          </p:nvSpPr>
          <p:spPr bwMode="auto">
            <a:xfrm>
              <a:off x="2400" y="3388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2" name="Freeform 467"/>
            <p:cNvSpPr>
              <a:spLocks/>
            </p:cNvSpPr>
            <p:nvPr/>
          </p:nvSpPr>
          <p:spPr bwMode="auto">
            <a:xfrm>
              <a:off x="2403" y="339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3" name="Freeform 468"/>
            <p:cNvSpPr>
              <a:spLocks/>
            </p:cNvSpPr>
            <p:nvPr/>
          </p:nvSpPr>
          <p:spPr bwMode="auto">
            <a:xfrm>
              <a:off x="2406" y="340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4" name="Freeform 469"/>
            <p:cNvSpPr>
              <a:spLocks/>
            </p:cNvSpPr>
            <p:nvPr/>
          </p:nvSpPr>
          <p:spPr bwMode="auto">
            <a:xfrm>
              <a:off x="2409" y="3400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5" name="Freeform 470"/>
            <p:cNvSpPr>
              <a:spLocks/>
            </p:cNvSpPr>
            <p:nvPr/>
          </p:nvSpPr>
          <p:spPr bwMode="auto">
            <a:xfrm>
              <a:off x="2412" y="339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6" name="Freeform 471"/>
            <p:cNvSpPr>
              <a:spLocks/>
            </p:cNvSpPr>
            <p:nvPr/>
          </p:nvSpPr>
          <p:spPr bwMode="auto">
            <a:xfrm>
              <a:off x="2416" y="3398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7" name="Freeform 472"/>
            <p:cNvSpPr>
              <a:spLocks/>
            </p:cNvSpPr>
            <p:nvPr/>
          </p:nvSpPr>
          <p:spPr bwMode="auto">
            <a:xfrm>
              <a:off x="2418" y="339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8" name="Freeform 473"/>
            <p:cNvSpPr>
              <a:spLocks/>
            </p:cNvSpPr>
            <p:nvPr/>
          </p:nvSpPr>
          <p:spPr bwMode="auto">
            <a:xfrm>
              <a:off x="2421" y="339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49" name="Freeform 474"/>
            <p:cNvSpPr>
              <a:spLocks/>
            </p:cNvSpPr>
            <p:nvPr/>
          </p:nvSpPr>
          <p:spPr bwMode="auto">
            <a:xfrm>
              <a:off x="2424" y="339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0" name="Freeform 475"/>
            <p:cNvSpPr>
              <a:spLocks/>
            </p:cNvSpPr>
            <p:nvPr/>
          </p:nvSpPr>
          <p:spPr bwMode="auto">
            <a:xfrm>
              <a:off x="2427" y="3315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1" name="Freeform 476"/>
            <p:cNvSpPr>
              <a:spLocks/>
            </p:cNvSpPr>
            <p:nvPr/>
          </p:nvSpPr>
          <p:spPr bwMode="auto">
            <a:xfrm>
              <a:off x="2430" y="3258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2" name="Freeform 477"/>
            <p:cNvSpPr>
              <a:spLocks/>
            </p:cNvSpPr>
            <p:nvPr/>
          </p:nvSpPr>
          <p:spPr bwMode="auto">
            <a:xfrm>
              <a:off x="2433" y="3379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3" name="Freeform 478"/>
            <p:cNvSpPr>
              <a:spLocks/>
            </p:cNvSpPr>
            <p:nvPr/>
          </p:nvSpPr>
          <p:spPr bwMode="auto">
            <a:xfrm>
              <a:off x="2437" y="322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4" name="Freeform 479"/>
            <p:cNvSpPr>
              <a:spLocks/>
            </p:cNvSpPr>
            <p:nvPr/>
          </p:nvSpPr>
          <p:spPr bwMode="auto">
            <a:xfrm>
              <a:off x="2440" y="339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5" name="Freeform 480"/>
            <p:cNvSpPr>
              <a:spLocks/>
            </p:cNvSpPr>
            <p:nvPr/>
          </p:nvSpPr>
          <p:spPr bwMode="auto">
            <a:xfrm>
              <a:off x="2442" y="3357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6" name="Freeform 481"/>
            <p:cNvSpPr>
              <a:spLocks/>
            </p:cNvSpPr>
            <p:nvPr/>
          </p:nvSpPr>
          <p:spPr bwMode="auto">
            <a:xfrm>
              <a:off x="2445" y="3390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7" name="Freeform 482"/>
            <p:cNvSpPr>
              <a:spLocks/>
            </p:cNvSpPr>
            <p:nvPr/>
          </p:nvSpPr>
          <p:spPr bwMode="auto">
            <a:xfrm>
              <a:off x="2448" y="339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8" name="Freeform 483"/>
            <p:cNvSpPr>
              <a:spLocks/>
            </p:cNvSpPr>
            <p:nvPr/>
          </p:nvSpPr>
          <p:spPr bwMode="auto">
            <a:xfrm>
              <a:off x="2451" y="334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59" name="Freeform 484"/>
            <p:cNvSpPr>
              <a:spLocks/>
            </p:cNvSpPr>
            <p:nvPr/>
          </p:nvSpPr>
          <p:spPr bwMode="auto">
            <a:xfrm>
              <a:off x="2455" y="3386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0" name="Freeform 485"/>
            <p:cNvSpPr>
              <a:spLocks/>
            </p:cNvSpPr>
            <p:nvPr/>
          </p:nvSpPr>
          <p:spPr bwMode="auto">
            <a:xfrm>
              <a:off x="2458" y="3361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1" name="Freeform 486"/>
            <p:cNvSpPr>
              <a:spLocks/>
            </p:cNvSpPr>
            <p:nvPr/>
          </p:nvSpPr>
          <p:spPr bwMode="auto">
            <a:xfrm>
              <a:off x="2461" y="331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2" name="Freeform 487"/>
            <p:cNvSpPr>
              <a:spLocks/>
            </p:cNvSpPr>
            <p:nvPr/>
          </p:nvSpPr>
          <p:spPr bwMode="auto">
            <a:xfrm>
              <a:off x="2464" y="338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3" name="Freeform 488"/>
            <p:cNvSpPr>
              <a:spLocks/>
            </p:cNvSpPr>
            <p:nvPr/>
          </p:nvSpPr>
          <p:spPr bwMode="auto">
            <a:xfrm>
              <a:off x="2466" y="3329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4" name="Freeform 489"/>
            <p:cNvSpPr>
              <a:spLocks/>
            </p:cNvSpPr>
            <p:nvPr/>
          </p:nvSpPr>
          <p:spPr bwMode="auto">
            <a:xfrm>
              <a:off x="2469" y="3329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5" name="Freeform 490"/>
            <p:cNvSpPr>
              <a:spLocks/>
            </p:cNvSpPr>
            <p:nvPr/>
          </p:nvSpPr>
          <p:spPr bwMode="auto">
            <a:xfrm>
              <a:off x="2472" y="3387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6" name="Freeform 491"/>
            <p:cNvSpPr>
              <a:spLocks/>
            </p:cNvSpPr>
            <p:nvPr/>
          </p:nvSpPr>
          <p:spPr bwMode="auto">
            <a:xfrm>
              <a:off x="2476" y="338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7" name="Freeform 492"/>
            <p:cNvSpPr>
              <a:spLocks/>
            </p:cNvSpPr>
            <p:nvPr/>
          </p:nvSpPr>
          <p:spPr bwMode="auto">
            <a:xfrm>
              <a:off x="2479" y="3361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8" name="Freeform 493"/>
            <p:cNvSpPr>
              <a:spLocks/>
            </p:cNvSpPr>
            <p:nvPr/>
          </p:nvSpPr>
          <p:spPr bwMode="auto">
            <a:xfrm>
              <a:off x="2482" y="3197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69" name="Freeform 494"/>
            <p:cNvSpPr>
              <a:spLocks/>
            </p:cNvSpPr>
            <p:nvPr/>
          </p:nvSpPr>
          <p:spPr bwMode="auto">
            <a:xfrm>
              <a:off x="2485" y="3336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0" name="Freeform 495"/>
            <p:cNvSpPr>
              <a:spLocks/>
            </p:cNvSpPr>
            <p:nvPr/>
          </p:nvSpPr>
          <p:spPr bwMode="auto">
            <a:xfrm>
              <a:off x="2488" y="332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1" name="Freeform 496"/>
            <p:cNvSpPr>
              <a:spLocks/>
            </p:cNvSpPr>
            <p:nvPr/>
          </p:nvSpPr>
          <p:spPr bwMode="auto">
            <a:xfrm>
              <a:off x="2490" y="336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2" name="Freeform 497"/>
            <p:cNvSpPr>
              <a:spLocks/>
            </p:cNvSpPr>
            <p:nvPr/>
          </p:nvSpPr>
          <p:spPr bwMode="auto">
            <a:xfrm>
              <a:off x="2493" y="318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3" name="Freeform 498"/>
            <p:cNvSpPr>
              <a:spLocks/>
            </p:cNvSpPr>
            <p:nvPr/>
          </p:nvSpPr>
          <p:spPr bwMode="auto">
            <a:xfrm>
              <a:off x="2497" y="336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4" name="Freeform 499"/>
            <p:cNvSpPr>
              <a:spLocks/>
            </p:cNvSpPr>
            <p:nvPr/>
          </p:nvSpPr>
          <p:spPr bwMode="auto">
            <a:xfrm>
              <a:off x="2500" y="335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5" name="Freeform 500"/>
            <p:cNvSpPr>
              <a:spLocks/>
            </p:cNvSpPr>
            <p:nvPr/>
          </p:nvSpPr>
          <p:spPr bwMode="auto">
            <a:xfrm>
              <a:off x="2503" y="3374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6" name="Freeform 501"/>
            <p:cNvSpPr>
              <a:spLocks/>
            </p:cNvSpPr>
            <p:nvPr/>
          </p:nvSpPr>
          <p:spPr bwMode="auto">
            <a:xfrm>
              <a:off x="2506" y="331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7" name="Freeform 502"/>
            <p:cNvSpPr>
              <a:spLocks/>
            </p:cNvSpPr>
            <p:nvPr/>
          </p:nvSpPr>
          <p:spPr bwMode="auto">
            <a:xfrm>
              <a:off x="2509" y="3373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8" name="Freeform 503"/>
            <p:cNvSpPr>
              <a:spLocks/>
            </p:cNvSpPr>
            <p:nvPr/>
          </p:nvSpPr>
          <p:spPr bwMode="auto">
            <a:xfrm>
              <a:off x="2512" y="337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79" name="Freeform 504"/>
            <p:cNvSpPr>
              <a:spLocks/>
            </p:cNvSpPr>
            <p:nvPr/>
          </p:nvSpPr>
          <p:spPr bwMode="auto">
            <a:xfrm>
              <a:off x="2515" y="3375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0" name="Freeform 505"/>
            <p:cNvSpPr>
              <a:spLocks/>
            </p:cNvSpPr>
            <p:nvPr/>
          </p:nvSpPr>
          <p:spPr bwMode="auto">
            <a:xfrm>
              <a:off x="2518" y="3336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1" name="Freeform 506"/>
            <p:cNvSpPr>
              <a:spLocks/>
            </p:cNvSpPr>
            <p:nvPr/>
          </p:nvSpPr>
          <p:spPr bwMode="auto">
            <a:xfrm>
              <a:off x="2521" y="3305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2" name="Freeform 507"/>
            <p:cNvSpPr>
              <a:spLocks/>
            </p:cNvSpPr>
            <p:nvPr/>
          </p:nvSpPr>
          <p:spPr bwMode="auto">
            <a:xfrm>
              <a:off x="2524" y="3305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3" name="Freeform 508"/>
            <p:cNvSpPr>
              <a:spLocks/>
            </p:cNvSpPr>
            <p:nvPr/>
          </p:nvSpPr>
          <p:spPr bwMode="auto">
            <a:xfrm>
              <a:off x="2527" y="3373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4" name="Freeform 509"/>
            <p:cNvSpPr>
              <a:spLocks/>
            </p:cNvSpPr>
            <p:nvPr/>
          </p:nvSpPr>
          <p:spPr bwMode="auto">
            <a:xfrm>
              <a:off x="2530" y="3373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5" name="Freeform 510"/>
            <p:cNvSpPr>
              <a:spLocks/>
            </p:cNvSpPr>
            <p:nvPr/>
          </p:nvSpPr>
          <p:spPr bwMode="auto">
            <a:xfrm>
              <a:off x="2533" y="3319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6" name="Freeform 511"/>
            <p:cNvSpPr>
              <a:spLocks/>
            </p:cNvSpPr>
            <p:nvPr/>
          </p:nvSpPr>
          <p:spPr bwMode="auto">
            <a:xfrm>
              <a:off x="2537" y="337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7" name="Freeform 512"/>
            <p:cNvSpPr>
              <a:spLocks/>
            </p:cNvSpPr>
            <p:nvPr/>
          </p:nvSpPr>
          <p:spPr bwMode="auto">
            <a:xfrm>
              <a:off x="2539" y="3374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8" name="Freeform 513"/>
            <p:cNvSpPr>
              <a:spLocks/>
            </p:cNvSpPr>
            <p:nvPr/>
          </p:nvSpPr>
          <p:spPr bwMode="auto">
            <a:xfrm>
              <a:off x="2542" y="3313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89" name="Freeform 514"/>
            <p:cNvSpPr>
              <a:spLocks/>
            </p:cNvSpPr>
            <p:nvPr/>
          </p:nvSpPr>
          <p:spPr bwMode="auto">
            <a:xfrm>
              <a:off x="2545" y="323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0" name="Freeform 515"/>
            <p:cNvSpPr>
              <a:spLocks/>
            </p:cNvSpPr>
            <p:nvPr/>
          </p:nvSpPr>
          <p:spPr bwMode="auto">
            <a:xfrm>
              <a:off x="2548" y="327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1" name="Freeform 516"/>
            <p:cNvSpPr>
              <a:spLocks/>
            </p:cNvSpPr>
            <p:nvPr/>
          </p:nvSpPr>
          <p:spPr bwMode="auto">
            <a:xfrm>
              <a:off x="2551" y="337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2" name="Freeform 517"/>
            <p:cNvSpPr>
              <a:spLocks/>
            </p:cNvSpPr>
            <p:nvPr/>
          </p:nvSpPr>
          <p:spPr bwMode="auto">
            <a:xfrm>
              <a:off x="2554" y="3369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3" name="Freeform 518"/>
            <p:cNvSpPr>
              <a:spLocks/>
            </p:cNvSpPr>
            <p:nvPr/>
          </p:nvSpPr>
          <p:spPr bwMode="auto">
            <a:xfrm>
              <a:off x="2558" y="337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4" name="Freeform 519"/>
            <p:cNvSpPr>
              <a:spLocks/>
            </p:cNvSpPr>
            <p:nvPr/>
          </p:nvSpPr>
          <p:spPr bwMode="auto">
            <a:xfrm>
              <a:off x="2561" y="336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5" name="Freeform 520"/>
            <p:cNvSpPr>
              <a:spLocks/>
            </p:cNvSpPr>
            <p:nvPr/>
          </p:nvSpPr>
          <p:spPr bwMode="auto">
            <a:xfrm>
              <a:off x="2563" y="3340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6" name="Freeform 521"/>
            <p:cNvSpPr>
              <a:spLocks/>
            </p:cNvSpPr>
            <p:nvPr/>
          </p:nvSpPr>
          <p:spPr bwMode="auto">
            <a:xfrm>
              <a:off x="2566" y="3351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7" name="Freeform 522"/>
            <p:cNvSpPr>
              <a:spLocks/>
            </p:cNvSpPr>
            <p:nvPr/>
          </p:nvSpPr>
          <p:spPr bwMode="auto">
            <a:xfrm>
              <a:off x="2569" y="336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8" name="Freeform 523"/>
            <p:cNvSpPr>
              <a:spLocks/>
            </p:cNvSpPr>
            <p:nvPr/>
          </p:nvSpPr>
          <p:spPr bwMode="auto">
            <a:xfrm>
              <a:off x="2572" y="336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999" name="Freeform 524"/>
            <p:cNvSpPr>
              <a:spLocks/>
            </p:cNvSpPr>
            <p:nvPr/>
          </p:nvSpPr>
          <p:spPr bwMode="auto">
            <a:xfrm>
              <a:off x="2575" y="3366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0" name="Freeform 525"/>
            <p:cNvSpPr>
              <a:spLocks/>
            </p:cNvSpPr>
            <p:nvPr/>
          </p:nvSpPr>
          <p:spPr bwMode="auto">
            <a:xfrm>
              <a:off x="2579" y="3366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1" name="Freeform 526"/>
            <p:cNvSpPr>
              <a:spLocks/>
            </p:cNvSpPr>
            <p:nvPr/>
          </p:nvSpPr>
          <p:spPr bwMode="auto">
            <a:xfrm>
              <a:off x="2582" y="334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2" name="Freeform 527"/>
            <p:cNvSpPr>
              <a:spLocks/>
            </p:cNvSpPr>
            <p:nvPr/>
          </p:nvSpPr>
          <p:spPr bwMode="auto">
            <a:xfrm>
              <a:off x="2585" y="334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3" name="Freeform 528"/>
            <p:cNvSpPr>
              <a:spLocks/>
            </p:cNvSpPr>
            <p:nvPr/>
          </p:nvSpPr>
          <p:spPr bwMode="auto">
            <a:xfrm>
              <a:off x="2587" y="3364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4" name="Freeform 529"/>
            <p:cNvSpPr>
              <a:spLocks/>
            </p:cNvSpPr>
            <p:nvPr/>
          </p:nvSpPr>
          <p:spPr bwMode="auto">
            <a:xfrm>
              <a:off x="2590" y="3347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5" name="Freeform 530"/>
            <p:cNvSpPr>
              <a:spLocks/>
            </p:cNvSpPr>
            <p:nvPr/>
          </p:nvSpPr>
          <p:spPr bwMode="auto">
            <a:xfrm>
              <a:off x="2593" y="333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6" name="Freeform 531"/>
            <p:cNvSpPr>
              <a:spLocks/>
            </p:cNvSpPr>
            <p:nvPr/>
          </p:nvSpPr>
          <p:spPr bwMode="auto">
            <a:xfrm>
              <a:off x="2597" y="3318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7" name="Freeform 532"/>
            <p:cNvSpPr>
              <a:spLocks/>
            </p:cNvSpPr>
            <p:nvPr/>
          </p:nvSpPr>
          <p:spPr bwMode="auto">
            <a:xfrm>
              <a:off x="2600" y="336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8" name="Freeform 533"/>
            <p:cNvSpPr>
              <a:spLocks/>
            </p:cNvSpPr>
            <p:nvPr/>
          </p:nvSpPr>
          <p:spPr bwMode="auto">
            <a:xfrm>
              <a:off x="2603" y="3312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09" name="Freeform 534"/>
            <p:cNvSpPr>
              <a:spLocks/>
            </p:cNvSpPr>
            <p:nvPr/>
          </p:nvSpPr>
          <p:spPr bwMode="auto">
            <a:xfrm>
              <a:off x="2606" y="323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0" name="Freeform 535"/>
            <p:cNvSpPr>
              <a:spLocks/>
            </p:cNvSpPr>
            <p:nvPr/>
          </p:nvSpPr>
          <p:spPr bwMode="auto">
            <a:xfrm>
              <a:off x="2609" y="335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1" name="Freeform 536"/>
            <p:cNvSpPr>
              <a:spLocks/>
            </p:cNvSpPr>
            <p:nvPr/>
          </p:nvSpPr>
          <p:spPr bwMode="auto">
            <a:xfrm>
              <a:off x="2611" y="3354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2" name="Freeform 537"/>
            <p:cNvSpPr>
              <a:spLocks/>
            </p:cNvSpPr>
            <p:nvPr/>
          </p:nvSpPr>
          <p:spPr bwMode="auto">
            <a:xfrm>
              <a:off x="2614" y="334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3" name="Freeform 538"/>
            <p:cNvSpPr>
              <a:spLocks/>
            </p:cNvSpPr>
            <p:nvPr/>
          </p:nvSpPr>
          <p:spPr bwMode="auto">
            <a:xfrm>
              <a:off x="2618" y="334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4" name="Freeform 539"/>
            <p:cNvSpPr>
              <a:spLocks/>
            </p:cNvSpPr>
            <p:nvPr/>
          </p:nvSpPr>
          <p:spPr bwMode="auto">
            <a:xfrm>
              <a:off x="2621" y="335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5" name="Freeform 540"/>
            <p:cNvSpPr>
              <a:spLocks/>
            </p:cNvSpPr>
            <p:nvPr/>
          </p:nvSpPr>
          <p:spPr bwMode="auto">
            <a:xfrm>
              <a:off x="2624" y="332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6" name="Freeform 541"/>
            <p:cNvSpPr>
              <a:spLocks/>
            </p:cNvSpPr>
            <p:nvPr/>
          </p:nvSpPr>
          <p:spPr bwMode="auto">
            <a:xfrm>
              <a:off x="2627" y="334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7" name="Freeform 542"/>
            <p:cNvSpPr>
              <a:spLocks/>
            </p:cNvSpPr>
            <p:nvPr/>
          </p:nvSpPr>
          <p:spPr bwMode="auto">
            <a:xfrm>
              <a:off x="2630" y="335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8" name="Freeform 543"/>
            <p:cNvSpPr>
              <a:spLocks/>
            </p:cNvSpPr>
            <p:nvPr/>
          </p:nvSpPr>
          <p:spPr bwMode="auto">
            <a:xfrm>
              <a:off x="2632" y="3350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19" name="Freeform 544"/>
            <p:cNvSpPr>
              <a:spLocks/>
            </p:cNvSpPr>
            <p:nvPr/>
          </p:nvSpPr>
          <p:spPr bwMode="auto">
            <a:xfrm>
              <a:off x="2635" y="3350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0" name="Freeform 545"/>
            <p:cNvSpPr>
              <a:spLocks/>
            </p:cNvSpPr>
            <p:nvPr/>
          </p:nvSpPr>
          <p:spPr bwMode="auto">
            <a:xfrm>
              <a:off x="2639" y="334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1" name="Freeform 546"/>
            <p:cNvSpPr>
              <a:spLocks/>
            </p:cNvSpPr>
            <p:nvPr/>
          </p:nvSpPr>
          <p:spPr bwMode="auto">
            <a:xfrm>
              <a:off x="2642" y="334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2" name="Freeform 547"/>
            <p:cNvSpPr>
              <a:spLocks/>
            </p:cNvSpPr>
            <p:nvPr/>
          </p:nvSpPr>
          <p:spPr bwMode="auto">
            <a:xfrm>
              <a:off x="2645" y="334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3" name="Freeform 548"/>
            <p:cNvSpPr>
              <a:spLocks/>
            </p:cNvSpPr>
            <p:nvPr/>
          </p:nvSpPr>
          <p:spPr bwMode="auto">
            <a:xfrm>
              <a:off x="2648" y="334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4" name="Freeform 549"/>
            <p:cNvSpPr>
              <a:spLocks/>
            </p:cNvSpPr>
            <p:nvPr/>
          </p:nvSpPr>
          <p:spPr bwMode="auto">
            <a:xfrm>
              <a:off x="2651" y="333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5" name="Freeform 550"/>
            <p:cNvSpPr>
              <a:spLocks/>
            </p:cNvSpPr>
            <p:nvPr/>
          </p:nvSpPr>
          <p:spPr bwMode="auto">
            <a:xfrm>
              <a:off x="2654" y="334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6" name="Freeform 551"/>
            <p:cNvSpPr>
              <a:spLocks/>
            </p:cNvSpPr>
            <p:nvPr/>
          </p:nvSpPr>
          <p:spPr bwMode="auto">
            <a:xfrm>
              <a:off x="2656" y="3338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7" name="Freeform 552"/>
            <p:cNvSpPr>
              <a:spLocks/>
            </p:cNvSpPr>
            <p:nvPr/>
          </p:nvSpPr>
          <p:spPr bwMode="auto">
            <a:xfrm>
              <a:off x="2660" y="3340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8" name="Freeform 553"/>
            <p:cNvSpPr>
              <a:spLocks/>
            </p:cNvSpPr>
            <p:nvPr/>
          </p:nvSpPr>
          <p:spPr bwMode="auto">
            <a:xfrm>
              <a:off x="2663" y="3337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29" name="Freeform 554"/>
            <p:cNvSpPr>
              <a:spLocks/>
            </p:cNvSpPr>
            <p:nvPr/>
          </p:nvSpPr>
          <p:spPr bwMode="auto">
            <a:xfrm>
              <a:off x="2666" y="333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0" name="Freeform 555"/>
            <p:cNvSpPr>
              <a:spLocks/>
            </p:cNvSpPr>
            <p:nvPr/>
          </p:nvSpPr>
          <p:spPr bwMode="auto">
            <a:xfrm>
              <a:off x="2669" y="333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1" name="Freeform 556"/>
            <p:cNvSpPr>
              <a:spLocks/>
            </p:cNvSpPr>
            <p:nvPr/>
          </p:nvSpPr>
          <p:spPr bwMode="auto">
            <a:xfrm>
              <a:off x="2672" y="333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2" name="Freeform 557"/>
            <p:cNvSpPr>
              <a:spLocks/>
            </p:cNvSpPr>
            <p:nvPr/>
          </p:nvSpPr>
          <p:spPr bwMode="auto">
            <a:xfrm>
              <a:off x="2675" y="333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3" name="Freeform 558"/>
            <p:cNvSpPr>
              <a:spLocks/>
            </p:cNvSpPr>
            <p:nvPr/>
          </p:nvSpPr>
          <p:spPr bwMode="auto">
            <a:xfrm>
              <a:off x="2678" y="333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4" name="Freeform 559"/>
            <p:cNvSpPr>
              <a:spLocks/>
            </p:cNvSpPr>
            <p:nvPr/>
          </p:nvSpPr>
          <p:spPr bwMode="auto">
            <a:xfrm>
              <a:off x="2681" y="3332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5" name="Freeform 560"/>
            <p:cNvSpPr>
              <a:spLocks/>
            </p:cNvSpPr>
            <p:nvPr/>
          </p:nvSpPr>
          <p:spPr bwMode="auto">
            <a:xfrm>
              <a:off x="2684" y="3328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6" name="Freeform 561"/>
            <p:cNvSpPr>
              <a:spLocks/>
            </p:cNvSpPr>
            <p:nvPr/>
          </p:nvSpPr>
          <p:spPr bwMode="auto">
            <a:xfrm>
              <a:off x="2687" y="332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7" name="Freeform 562"/>
            <p:cNvSpPr>
              <a:spLocks/>
            </p:cNvSpPr>
            <p:nvPr/>
          </p:nvSpPr>
          <p:spPr bwMode="auto">
            <a:xfrm>
              <a:off x="2690" y="33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8" name="Freeform 563"/>
            <p:cNvSpPr>
              <a:spLocks/>
            </p:cNvSpPr>
            <p:nvPr/>
          </p:nvSpPr>
          <p:spPr bwMode="auto">
            <a:xfrm>
              <a:off x="2693" y="33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39" name="Freeform 564"/>
            <p:cNvSpPr>
              <a:spLocks/>
            </p:cNvSpPr>
            <p:nvPr/>
          </p:nvSpPr>
          <p:spPr bwMode="auto">
            <a:xfrm>
              <a:off x="2696" y="3317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0" name="Freeform 565"/>
            <p:cNvSpPr>
              <a:spLocks/>
            </p:cNvSpPr>
            <p:nvPr/>
          </p:nvSpPr>
          <p:spPr bwMode="auto">
            <a:xfrm>
              <a:off x="2699" y="331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1" name="Freeform 566"/>
            <p:cNvSpPr>
              <a:spLocks/>
            </p:cNvSpPr>
            <p:nvPr/>
          </p:nvSpPr>
          <p:spPr bwMode="auto">
            <a:xfrm>
              <a:off x="2703" y="331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2" name="Freeform 567"/>
            <p:cNvSpPr>
              <a:spLocks/>
            </p:cNvSpPr>
            <p:nvPr/>
          </p:nvSpPr>
          <p:spPr bwMode="auto">
            <a:xfrm>
              <a:off x="2705" y="3312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3" name="Freeform 568"/>
            <p:cNvSpPr>
              <a:spLocks/>
            </p:cNvSpPr>
            <p:nvPr/>
          </p:nvSpPr>
          <p:spPr bwMode="auto">
            <a:xfrm>
              <a:off x="2708" y="3308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4" name="Freeform 569"/>
            <p:cNvSpPr>
              <a:spLocks/>
            </p:cNvSpPr>
            <p:nvPr/>
          </p:nvSpPr>
          <p:spPr bwMode="auto">
            <a:xfrm>
              <a:off x="2711" y="3307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5" name="Freeform 570"/>
            <p:cNvSpPr>
              <a:spLocks/>
            </p:cNvSpPr>
            <p:nvPr/>
          </p:nvSpPr>
          <p:spPr bwMode="auto">
            <a:xfrm>
              <a:off x="2714" y="3303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6" name="Freeform 571"/>
            <p:cNvSpPr>
              <a:spLocks/>
            </p:cNvSpPr>
            <p:nvPr/>
          </p:nvSpPr>
          <p:spPr bwMode="auto">
            <a:xfrm>
              <a:off x="2717" y="329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7" name="Freeform 572"/>
            <p:cNvSpPr>
              <a:spLocks/>
            </p:cNvSpPr>
            <p:nvPr/>
          </p:nvSpPr>
          <p:spPr bwMode="auto">
            <a:xfrm>
              <a:off x="2720" y="329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8" name="Freeform 573"/>
            <p:cNvSpPr>
              <a:spLocks/>
            </p:cNvSpPr>
            <p:nvPr/>
          </p:nvSpPr>
          <p:spPr bwMode="auto">
            <a:xfrm>
              <a:off x="2724" y="330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49" name="Freeform 574"/>
            <p:cNvSpPr>
              <a:spLocks/>
            </p:cNvSpPr>
            <p:nvPr/>
          </p:nvSpPr>
          <p:spPr bwMode="auto">
            <a:xfrm>
              <a:off x="2727" y="329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0" name="Freeform 575"/>
            <p:cNvSpPr>
              <a:spLocks/>
            </p:cNvSpPr>
            <p:nvPr/>
          </p:nvSpPr>
          <p:spPr bwMode="auto">
            <a:xfrm>
              <a:off x="2729" y="329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1" name="Freeform 576"/>
            <p:cNvSpPr>
              <a:spLocks/>
            </p:cNvSpPr>
            <p:nvPr/>
          </p:nvSpPr>
          <p:spPr bwMode="auto">
            <a:xfrm>
              <a:off x="2732" y="3290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2" name="Freeform 577"/>
            <p:cNvSpPr>
              <a:spLocks/>
            </p:cNvSpPr>
            <p:nvPr/>
          </p:nvSpPr>
          <p:spPr bwMode="auto">
            <a:xfrm>
              <a:off x="2735" y="3290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3" name="Freeform 578"/>
            <p:cNvSpPr>
              <a:spLocks/>
            </p:cNvSpPr>
            <p:nvPr/>
          </p:nvSpPr>
          <p:spPr bwMode="auto">
            <a:xfrm>
              <a:off x="2738" y="328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4" name="Freeform 579"/>
            <p:cNvSpPr>
              <a:spLocks/>
            </p:cNvSpPr>
            <p:nvPr/>
          </p:nvSpPr>
          <p:spPr bwMode="auto">
            <a:xfrm>
              <a:off x="2741" y="327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5" name="Freeform 580"/>
            <p:cNvSpPr>
              <a:spLocks/>
            </p:cNvSpPr>
            <p:nvPr/>
          </p:nvSpPr>
          <p:spPr bwMode="auto">
            <a:xfrm>
              <a:off x="2745" y="3224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6" name="Freeform 581"/>
            <p:cNvSpPr>
              <a:spLocks/>
            </p:cNvSpPr>
            <p:nvPr/>
          </p:nvSpPr>
          <p:spPr bwMode="auto">
            <a:xfrm>
              <a:off x="2748" y="323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7" name="Freeform 582"/>
            <p:cNvSpPr>
              <a:spLocks/>
            </p:cNvSpPr>
            <p:nvPr/>
          </p:nvSpPr>
          <p:spPr bwMode="auto">
            <a:xfrm>
              <a:off x="2751" y="3208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8" name="Freeform 583"/>
            <p:cNvSpPr>
              <a:spLocks/>
            </p:cNvSpPr>
            <p:nvPr/>
          </p:nvSpPr>
          <p:spPr bwMode="auto">
            <a:xfrm>
              <a:off x="2753" y="327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59" name="Freeform 584"/>
            <p:cNvSpPr>
              <a:spLocks/>
            </p:cNvSpPr>
            <p:nvPr/>
          </p:nvSpPr>
          <p:spPr bwMode="auto">
            <a:xfrm>
              <a:off x="2756" y="3272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0" name="Freeform 585"/>
            <p:cNvSpPr>
              <a:spLocks/>
            </p:cNvSpPr>
            <p:nvPr/>
          </p:nvSpPr>
          <p:spPr bwMode="auto">
            <a:xfrm>
              <a:off x="2759" y="3272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1" name="Freeform 586"/>
            <p:cNvSpPr>
              <a:spLocks/>
            </p:cNvSpPr>
            <p:nvPr/>
          </p:nvSpPr>
          <p:spPr bwMode="auto">
            <a:xfrm>
              <a:off x="2762" y="3271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2" name="Freeform 587"/>
            <p:cNvSpPr>
              <a:spLocks/>
            </p:cNvSpPr>
            <p:nvPr/>
          </p:nvSpPr>
          <p:spPr bwMode="auto">
            <a:xfrm>
              <a:off x="2766" y="327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3" name="Freeform 588"/>
            <p:cNvSpPr>
              <a:spLocks/>
            </p:cNvSpPr>
            <p:nvPr/>
          </p:nvSpPr>
          <p:spPr bwMode="auto">
            <a:xfrm>
              <a:off x="2769" y="3267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4" name="Freeform 589"/>
            <p:cNvSpPr>
              <a:spLocks/>
            </p:cNvSpPr>
            <p:nvPr/>
          </p:nvSpPr>
          <p:spPr bwMode="auto">
            <a:xfrm>
              <a:off x="2772" y="326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5" name="Freeform 590"/>
            <p:cNvSpPr>
              <a:spLocks/>
            </p:cNvSpPr>
            <p:nvPr/>
          </p:nvSpPr>
          <p:spPr bwMode="auto">
            <a:xfrm>
              <a:off x="2775" y="326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6" name="Freeform 591"/>
            <p:cNvSpPr>
              <a:spLocks/>
            </p:cNvSpPr>
            <p:nvPr/>
          </p:nvSpPr>
          <p:spPr bwMode="auto">
            <a:xfrm>
              <a:off x="2777" y="3267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7" name="Freeform 592"/>
            <p:cNvSpPr>
              <a:spLocks/>
            </p:cNvSpPr>
            <p:nvPr/>
          </p:nvSpPr>
          <p:spPr bwMode="auto">
            <a:xfrm>
              <a:off x="2780" y="3264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8" name="Freeform 593"/>
            <p:cNvSpPr>
              <a:spLocks/>
            </p:cNvSpPr>
            <p:nvPr/>
          </p:nvSpPr>
          <p:spPr bwMode="auto">
            <a:xfrm>
              <a:off x="2783" y="326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69" name="Freeform 594"/>
            <p:cNvSpPr>
              <a:spLocks/>
            </p:cNvSpPr>
            <p:nvPr/>
          </p:nvSpPr>
          <p:spPr bwMode="auto">
            <a:xfrm>
              <a:off x="2787" y="326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0" name="Freeform 595"/>
            <p:cNvSpPr>
              <a:spLocks/>
            </p:cNvSpPr>
            <p:nvPr/>
          </p:nvSpPr>
          <p:spPr bwMode="auto">
            <a:xfrm>
              <a:off x="2790" y="326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1" name="Freeform 596"/>
            <p:cNvSpPr>
              <a:spLocks/>
            </p:cNvSpPr>
            <p:nvPr/>
          </p:nvSpPr>
          <p:spPr bwMode="auto">
            <a:xfrm>
              <a:off x="2793" y="3255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" name="Freeform 597"/>
            <p:cNvSpPr>
              <a:spLocks/>
            </p:cNvSpPr>
            <p:nvPr/>
          </p:nvSpPr>
          <p:spPr bwMode="auto">
            <a:xfrm>
              <a:off x="2796" y="325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3" name="Freeform 598"/>
            <p:cNvSpPr>
              <a:spLocks/>
            </p:cNvSpPr>
            <p:nvPr/>
          </p:nvSpPr>
          <p:spPr bwMode="auto">
            <a:xfrm>
              <a:off x="2799" y="3254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4" name="Freeform 599"/>
            <p:cNvSpPr>
              <a:spLocks/>
            </p:cNvSpPr>
            <p:nvPr/>
          </p:nvSpPr>
          <p:spPr bwMode="auto">
            <a:xfrm>
              <a:off x="2801" y="3250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5" name="Freeform 600"/>
            <p:cNvSpPr>
              <a:spLocks/>
            </p:cNvSpPr>
            <p:nvPr/>
          </p:nvSpPr>
          <p:spPr bwMode="auto">
            <a:xfrm>
              <a:off x="2804" y="3244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6" name="Freeform 601"/>
            <p:cNvSpPr>
              <a:spLocks/>
            </p:cNvSpPr>
            <p:nvPr/>
          </p:nvSpPr>
          <p:spPr bwMode="auto">
            <a:xfrm>
              <a:off x="2808" y="3242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7" name="Freeform 602"/>
            <p:cNvSpPr>
              <a:spLocks/>
            </p:cNvSpPr>
            <p:nvPr/>
          </p:nvSpPr>
          <p:spPr bwMode="auto">
            <a:xfrm>
              <a:off x="2811" y="324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8" name="Freeform 603"/>
            <p:cNvSpPr>
              <a:spLocks/>
            </p:cNvSpPr>
            <p:nvPr/>
          </p:nvSpPr>
          <p:spPr bwMode="auto">
            <a:xfrm>
              <a:off x="2814" y="323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9" name="Freeform 604"/>
            <p:cNvSpPr>
              <a:spLocks/>
            </p:cNvSpPr>
            <p:nvPr/>
          </p:nvSpPr>
          <p:spPr bwMode="auto">
            <a:xfrm>
              <a:off x="2817" y="3231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0" name="Freeform 605"/>
            <p:cNvSpPr>
              <a:spLocks/>
            </p:cNvSpPr>
            <p:nvPr/>
          </p:nvSpPr>
          <p:spPr bwMode="auto">
            <a:xfrm>
              <a:off x="2820" y="322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81" name="Freeform 606"/>
            <p:cNvSpPr>
              <a:spLocks/>
            </p:cNvSpPr>
            <p:nvPr/>
          </p:nvSpPr>
          <p:spPr bwMode="auto">
            <a:xfrm>
              <a:off x="2823" y="322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49" name="Group 607"/>
          <p:cNvGrpSpPr>
            <a:grpSpLocks/>
          </p:cNvGrpSpPr>
          <p:nvPr/>
        </p:nvGrpSpPr>
        <p:grpSpPr bwMode="auto">
          <a:xfrm>
            <a:off x="4773613" y="4494213"/>
            <a:ext cx="1014412" cy="1308100"/>
            <a:chOff x="2825" y="2442"/>
            <a:chExt cx="639" cy="824"/>
          </a:xfrm>
        </p:grpSpPr>
        <p:sp>
          <p:nvSpPr>
            <p:cNvPr id="57682" name="Freeform 608"/>
            <p:cNvSpPr>
              <a:spLocks/>
            </p:cNvSpPr>
            <p:nvPr/>
          </p:nvSpPr>
          <p:spPr bwMode="auto">
            <a:xfrm>
              <a:off x="2825" y="322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3" name="Freeform 609"/>
            <p:cNvSpPr>
              <a:spLocks/>
            </p:cNvSpPr>
            <p:nvPr/>
          </p:nvSpPr>
          <p:spPr bwMode="auto">
            <a:xfrm>
              <a:off x="2828" y="3218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4" name="Freeform 610"/>
            <p:cNvSpPr>
              <a:spLocks/>
            </p:cNvSpPr>
            <p:nvPr/>
          </p:nvSpPr>
          <p:spPr bwMode="auto">
            <a:xfrm>
              <a:off x="2832" y="321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5" name="Freeform 611"/>
            <p:cNvSpPr>
              <a:spLocks/>
            </p:cNvSpPr>
            <p:nvPr/>
          </p:nvSpPr>
          <p:spPr bwMode="auto">
            <a:xfrm>
              <a:off x="2835" y="320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6" name="Freeform 612"/>
            <p:cNvSpPr>
              <a:spLocks/>
            </p:cNvSpPr>
            <p:nvPr/>
          </p:nvSpPr>
          <p:spPr bwMode="auto">
            <a:xfrm>
              <a:off x="2838" y="3208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7" name="Freeform 613"/>
            <p:cNvSpPr>
              <a:spLocks/>
            </p:cNvSpPr>
            <p:nvPr/>
          </p:nvSpPr>
          <p:spPr bwMode="auto">
            <a:xfrm>
              <a:off x="2841" y="3206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8" name="Freeform 614"/>
            <p:cNvSpPr>
              <a:spLocks/>
            </p:cNvSpPr>
            <p:nvPr/>
          </p:nvSpPr>
          <p:spPr bwMode="auto">
            <a:xfrm>
              <a:off x="2844" y="320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9" name="Freeform 615"/>
            <p:cNvSpPr>
              <a:spLocks/>
            </p:cNvSpPr>
            <p:nvPr/>
          </p:nvSpPr>
          <p:spPr bwMode="auto">
            <a:xfrm>
              <a:off x="2847" y="320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0" name="Freeform 616"/>
            <p:cNvSpPr>
              <a:spLocks/>
            </p:cNvSpPr>
            <p:nvPr/>
          </p:nvSpPr>
          <p:spPr bwMode="auto">
            <a:xfrm>
              <a:off x="2849" y="3176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1" name="Freeform 617"/>
            <p:cNvSpPr>
              <a:spLocks/>
            </p:cNvSpPr>
            <p:nvPr/>
          </p:nvSpPr>
          <p:spPr bwMode="auto">
            <a:xfrm>
              <a:off x="2853" y="3178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2" name="Freeform 618"/>
            <p:cNvSpPr>
              <a:spLocks/>
            </p:cNvSpPr>
            <p:nvPr/>
          </p:nvSpPr>
          <p:spPr bwMode="auto">
            <a:xfrm>
              <a:off x="2856" y="319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3" name="Freeform 619"/>
            <p:cNvSpPr>
              <a:spLocks/>
            </p:cNvSpPr>
            <p:nvPr/>
          </p:nvSpPr>
          <p:spPr bwMode="auto">
            <a:xfrm>
              <a:off x="2859" y="3183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4" name="Freeform 620"/>
            <p:cNvSpPr>
              <a:spLocks/>
            </p:cNvSpPr>
            <p:nvPr/>
          </p:nvSpPr>
          <p:spPr bwMode="auto">
            <a:xfrm>
              <a:off x="2862" y="3183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5" name="Freeform 621"/>
            <p:cNvSpPr>
              <a:spLocks/>
            </p:cNvSpPr>
            <p:nvPr/>
          </p:nvSpPr>
          <p:spPr bwMode="auto">
            <a:xfrm>
              <a:off x="2865" y="3183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6" name="Freeform 622"/>
            <p:cNvSpPr>
              <a:spLocks/>
            </p:cNvSpPr>
            <p:nvPr/>
          </p:nvSpPr>
          <p:spPr bwMode="auto">
            <a:xfrm>
              <a:off x="2868" y="317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7" name="Freeform 623"/>
            <p:cNvSpPr>
              <a:spLocks/>
            </p:cNvSpPr>
            <p:nvPr/>
          </p:nvSpPr>
          <p:spPr bwMode="auto">
            <a:xfrm>
              <a:off x="2871" y="317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8" name="Freeform 624"/>
            <p:cNvSpPr>
              <a:spLocks/>
            </p:cNvSpPr>
            <p:nvPr/>
          </p:nvSpPr>
          <p:spPr bwMode="auto">
            <a:xfrm>
              <a:off x="2874" y="316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99" name="Freeform 625"/>
            <p:cNvSpPr>
              <a:spLocks/>
            </p:cNvSpPr>
            <p:nvPr/>
          </p:nvSpPr>
          <p:spPr bwMode="auto">
            <a:xfrm>
              <a:off x="2877" y="3169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0" name="Freeform 626"/>
            <p:cNvSpPr>
              <a:spLocks/>
            </p:cNvSpPr>
            <p:nvPr/>
          </p:nvSpPr>
          <p:spPr bwMode="auto">
            <a:xfrm>
              <a:off x="2880" y="317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1" name="Freeform 627"/>
            <p:cNvSpPr>
              <a:spLocks/>
            </p:cNvSpPr>
            <p:nvPr/>
          </p:nvSpPr>
          <p:spPr bwMode="auto">
            <a:xfrm>
              <a:off x="2883" y="317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2" name="Freeform 628"/>
            <p:cNvSpPr>
              <a:spLocks/>
            </p:cNvSpPr>
            <p:nvPr/>
          </p:nvSpPr>
          <p:spPr bwMode="auto">
            <a:xfrm>
              <a:off x="2886" y="3169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3" name="Freeform 629"/>
            <p:cNvSpPr>
              <a:spLocks/>
            </p:cNvSpPr>
            <p:nvPr/>
          </p:nvSpPr>
          <p:spPr bwMode="auto">
            <a:xfrm>
              <a:off x="2889" y="316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4" name="Freeform 630"/>
            <p:cNvSpPr>
              <a:spLocks/>
            </p:cNvSpPr>
            <p:nvPr/>
          </p:nvSpPr>
          <p:spPr bwMode="auto">
            <a:xfrm>
              <a:off x="2892" y="316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5" name="Freeform 631"/>
            <p:cNvSpPr>
              <a:spLocks/>
            </p:cNvSpPr>
            <p:nvPr/>
          </p:nvSpPr>
          <p:spPr bwMode="auto">
            <a:xfrm>
              <a:off x="2895" y="316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6" name="Freeform 632"/>
            <p:cNvSpPr>
              <a:spLocks/>
            </p:cNvSpPr>
            <p:nvPr/>
          </p:nvSpPr>
          <p:spPr bwMode="auto">
            <a:xfrm>
              <a:off x="2898" y="3151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7" name="Freeform 633"/>
            <p:cNvSpPr>
              <a:spLocks/>
            </p:cNvSpPr>
            <p:nvPr/>
          </p:nvSpPr>
          <p:spPr bwMode="auto">
            <a:xfrm>
              <a:off x="2901" y="3151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8" name="Freeform 634"/>
            <p:cNvSpPr>
              <a:spLocks/>
            </p:cNvSpPr>
            <p:nvPr/>
          </p:nvSpPr>
          <p:spPr bwMode="auto">
            <a:xfrm>
              <a:off x="2904" y="3145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9" name="Freeform 635"/>
            <p:cNvSpPr>
              <a:spLocks/>
            </p:cNvSpPr>
            <p:nvPr/>
          </p:nvSpPr>
          <p:spPr bwMode="auto">
            <a:xfrm>
              <a:off x="2907" y="314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0" name="Freeform 636"/>
            <p:cNvSpPr>
              <a:spLocks/>
            </p:cNvSpPr>
            <p:nvPr/>
          </p:nvSpPr>
          <p:spPr bwMode="auto">
            <a:xfrm>
              <a:off x="2910" y="3139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1" name="Freeform 637"/>
            <p:cNvSpPr>
              <a:spLocks/>
            </p:cNvSpPr>
            <p:nvPr/>
          </p:nvSpPr>
          <p:spPr bwMode="auto">
            <a:xfrm>
              <a:off x="2913" y="3132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2" name="Freeform 638"/>
            <p:cNvSpPr>
              <a:spLocks/>
            </p:cNvSpPr>
            <p:nvPr/>
          </p:nvSpPr>
          <p:spPr bwMode="auto">
            <a:xfrm>
              <a:off x="2916" y="3126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3" name="Freeform 639"/>
            <p:cNvSpPr>
              <a:spLocks/>
            </p:cNvSpPr>
            <p:nvPr/>
          </p:nvSpPr>
          <p:spPr bwMode="auto">
            <a:xfrm>
              <a:off x="2920" y="311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4" name="Freeform 640"/>
            <p:cNvSpPr>
              <a:spLocks/>
            </p:cNvSpPr>
            <p:nvPr/>
          </p:nvSpPr>
          <p:spPr bwMode="auto">
            <a:xfrm>
              <a:off x="2922" y="3118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5" name="Freeform 641"/>
            <p:cNvSpPr>
              <a:spLocks/>
            </p:cNvSpPr>
            <p:nvPr/>
          </p:nvSpPr>
          <p:spPr bwMode="auto">
            <a:xfrm>
              <a:off x="2925" y="3122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Freeform 642"/>
            <p:cNvSpPr>
              <a:spLocks/>
            </p:cNvSpPr>
            <p:nvPr/>
          </p:nvSpPr>
          <p:spPr bwMode="auto">
            <a:xfrm>
              <a:off x="2928" y="311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Freeform 643"/>
            <p:cNvSpPr>
              <a:spLocks/>
            </p:cNvSpPr>
            <p:nvPr/>
          </p:nvSpPr>
          <p:spPr bwMode="auto">
            <a:xfrm>
              <a:off x="2931" y="311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Freeform 644"/>
            <p:cNvSpPr>
              <a:spLocks/>
            </p:cNvSpPr>
            <p:nvPr/>
          </p:nvSpPr>
          <p:spPr bwMode="auto">
            <a:xfrm>
              <a:off x="2934" y="3114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19" name="Freeform 645"/>
            <p:cNvSpPr>
              <a:spLocks/>
            </p:cNvSpPr>
            <p:nvPr/>
          </p:nvSpPr>
          <p:spPr bwMode="auto">
            <a:xfrm>
              <a:off x="2937" y="311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0" name="Freeform 646"/>
            <p:cNvSpPr>
              <a:spLocks/>
            </p:cNvSpPr>
            <p:nvPr/>
          </p:nvSpPr>
          <p:spPr bwMode="auto">
            <a:xfrm>
              <a:off x="2941" y="310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1" name="Freeform 647"/>
            <p:cNvSpPr>
              <a:spLocks/>
            </p:cNvSpPr>
            <p:nvPr/>
          </p:nvSpPr>
          <p:spPr bwMode="auto">
            <a:xfrm>
              <a:off x="2944" y="3098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2" name="Freeform 648"/>
            <p:cNvSpPr>
              <a:spLocks/>
            </p:cNvSpPr>
            <p:nvPr/>
          </p:nvSpPr>
          <p:spPr bwMode="auto">
            <a:xfrm>
              <a:off x="2946" y="309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3" name="Freeform 649"/>
            <p:cNvSpPr>
              <a:spLocks/>
            </p:cNvSpPr>
            <p:nvPr/>
          </p:nvSpPr>
          <p:spPr bwMode="auto">
            <a:xfrm>
              <a:off x="2949" y="308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4" name="Freeform 650"/>
            <p:cNvSpPr>
              <a:spLocks/>
            </p:cNvSpPr>
            <p:nvPr/>
          </p:nvSpPr>
          <p:spPr bwMode="auto">
            <a:xfrm>
              <a:off x="2952" y="308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5" name="Freeform 651"/>
            <p:cNvSpPr>
              <a:spLocks/>
            </p:cNvSpPr>
            <p:nvPr/>
          </p:nvSpPr>
          <p:spPr bwMode="auto">
            <a:xfrm>
              <a:off x="2955" y="308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6" name="Freeform 652"/>
            <p:cNvSpPr>
              <a:spLocks/>
            </p:cNvSpPr>
            <p:nvPr/>
          </p:nvSpPr>
          <p:spPr bwMode="auto">
            <a:xfrm>
              <a:off x="2958" y="3074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7" name="Freeform 653"/>
            <p:cNvSpPr>
              <a:spLocks/>
            </p:cNvSpPr>
            <p:nvPr/>
          </p:nvSpPr>
          <p:spPr bwMode="auto">
            <a:xfrm>
              <a:off x="2961" y="306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8" name="Freeform 654"/>
            <p:cNvSpPr>
              <a:spLocks/>
            </p:cNvSpPr>
            <p:nvPr/>
          </p:nvSpPr>
          <p:spPr bwMode="auto">
            <a:xfrm>
              <a:off x="2965" y="306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9" name="Freeform 655"/>
            <p:cNvSpPr>
              <a:spLocks/>
            </p:cNvSpPr>
            <p:nvPr/>
          </p:nvSpPr>
          <p:spPr bwMode="auto">
            <a:xfrm>
              <a:off x="2968" y="305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0" name="Freeform 656"/>
            <p:cNvSpPr>
              <a:spLocks/>
            </p:cNvSpPr>
            <p:nvPr/>
          </p:nvSpPr>
          <p:spPr bwMode="auto">
            <a:xfrm>
              <a:off x="2970" y="3054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1" name="Freeform 657"/>
            <p:cNvSpPr>
              <a:spLocks/>
            </p:cNvSpPr>
            <p:nvPr/>
          </p:nvSpPr>
          <p:spPr bwMode="auto">
            <a:xfrm>
              <a:off x="2973" y="3047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2" name="Freeform 658"/>
            <p:cNvSpPr>
              <a:spLocks/>
            </p:cNvSpPr>
            <p:nvPr/>
          </p:nvSpPr>
          <p:spPr bwMode="auto">
            <a:xfrm>
              <a:off x="2976" y="3043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3" name="Freeform 659"/>
            <p:cNvSpPr>
              <a:spLocks/>
            </p:cNvSpPr>
            <p:nvPr/>
          </p:nvSpPr>
          <p:spPr bwMode="auto">
            <a:xfrm>
              <a:off x="2979" y="3043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4" name="Freeform 660"/>
            <p:cNvSpPr>
              <a:spLocks/>
            </p:cNvSpPr>
            <p:nvPr/>
          </p:nvSpPr>
          <p:spPr bwMode="auto">
            <a:xfrm>
              <a:off x="2982" y="3044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5" name="Freeform 661"/>
            <p:cNvSpPr>
              <a:spLocks/>
            </p:cNvSpPr>
            <p:nvPr/>
          </p:nvSpPr>
          <p:spPr bwMode="auto">
            <a:xfrm>
              <a:off x="2986" y="303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6" name="Freeform 662"/>
            <p:cNvSpPr>
              <a:spLocks/>
            </p:cNvSpPr>
            <p:nvPr/>
          </p:nvSpPr>
          <p:spPr bwMode="auto">
            <a:xfrm>
              <a:off x="2989" y="303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7" name="Freeform 663"/>
            <p:cNvSpPr>
              <a:spLocks/>
            </p:cNvSpPr>
            <p:nvPr/>
          </p:nvSpPr>
          <p:spPr bwMode="auto">
            <a:xfrm>
              <a:off x="2992" y="303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8" name="Freeform 664"/>
            <p:cNvSpPr>
              <a:spLocks/>
            </p:cNvSpPr>
            <p:nvPr/>
          </p:nvSpPr>
          <p:spPr bwMode="auto">
            <a:xfrm>
              <a:off x="2994" y="302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39" name="Freeform 665"/>
            <p:cNvSpPr>
              <a:spLocks/>
            </p:cNvSpPr>
            <p:nvPr/>
          </p:nvSpPr>
          <p:spPr bwMode="auto">
            <a:xfrm>
              <a:off x="2997" y="3018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0" name="Freeform 666"/>
            <p:cNvSpPr>
              <a:spLocks/>
            </p:cNvSpPr>
            <p:nvPr/>
          </p:nvSpPr>
          <p:spPr bwMode="auto">
            <a:xfrm>
              <a:off x="3000" y="301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1" name="Freeform 667"/>
            <p:cNvSpPr>
              <a:spLocks/>
            </p:cNvSpPr>
            <p:nvPr/>
          </p:nvSpPr>
          <p:spPr bwMode="auto">
            <a:xfrm>
              <a:off x="3003" y="3009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2" name="Freeform 668"/>
            <p:cNvSpPr>
              <a:spLocks/>
            </p:cNvSpPr>
            <p:nvPr/>
          </p:nvSpPr>
          <p:spPr bwMode="auto">
            <a:xfrm>
              <a:off x="3006" y="301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3" name="Freeform 669"/>
            <p:cNvSpPr>
              <a:spLocks/>
            </p:cNvSpPr>
            <p:nvPr/>
          </p:nvSpPr>
          <p:spPr bwMode="auto">
            <a:xfrm>
              <a:off x="3010" y="3008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4" name="Freeform 670"/>
            <p:cNvSpPr>
              <a:spLocks/>
            </p:cNvSpPr>
            <p:nvPr/>
          </p:nvSpPr>
          <p:spPr bwMode="auto">
            <a:xfrm>
              <a:off x="3013" y="300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5" name="Freeform 671"/>
            <p:cNvSpPr>
              <a:spLocks/>
            </p:cNvSpPr>
            <p:nvPr/>
          </p:nvSpPr>
          <p:spPr bwMode="auto">
            <a:xfrm>
              <a:off x="3016" y="300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6" name="Freeform 672"/>
            <p:cNvSpPr>
              <a:spLocks/>
            </p:cNvSpPr>
            <p:nvPr/>
          </p:nvSpPr>
          <p:spPr bwMode="auto">
            <a:xfrm>
              <a:off x="3018" y="2997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7" name="Freeform 673"/>
            <p:cNvSpPr>
              <a:spLocks/>
            </p:cNvSpPr>
            <p:nvPr/>
          </p:nvSpPr>
          <p:spPr bwMode="auto">
            <a:xfrm>
              <a:off x="3021" y="2994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8" name="Freeform 674"/>
            <p:cNvSpPr>
              <a:spLocks/>
            </p:cNvSpPr>
            <p:nvPr/>
          </p:nvSpPr>
          <p:spPr bwMode="auto">
            <a:xfrm>
              <a:off x="3024" y="2985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9" name="Freeform 675"/>
            <p:cNvSpPr>
              <a:spLocks/>
            </p:cNvSpPr>
            <p:nvPr/>
          </p:nvSpPr>
          <p:spPr bwMode="auto">
            <a:xfrm>
              <a:off x="3027" y="2985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0" name="Freeform 676"/>
            <p:cNvSpPr>
              <a:spLocks/>
            </p:cNvSpPr>
            <p:nvPr/>
          </p:nvSpPr>
          <p:spPr bwMode="auto">
            <a:xfrm>
              <a:off x="3031" y="2972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1" name="Freeform 677"/>
            <p:cNvSpPr>
              <a:spLocks/>
            </p:cNvSpPr>
            <p:nvPr/>
          </p:nvSpPr>
          <p:spPr bwMode="auto">
            <a:xfrm>
              <a:off x="3034" y="2968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2" name="Freeform 678"/>
            <p:cNvSpPr>
              <a:spLocks/>
            </p:cNvSpPr>
            <p:nvPr/>
          </p:nvSpPr>
          <p:spPr bwMode="auto">
            <a:xfrm>
              <a:off x="3037" y="295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3" name="Freeform 679"/>
            <p:cNvSpPr>
              <a:spLocks/>
            </p:cNvSpPr>
            <p:nvPr/>
          </p:nvSpPr>
          <p:spPr bwMode="auto">
            <a:xfrm>
              <a:off x="3040" y="296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4" name="Freeform 680"/>
            <p:cNvSpPr>
              <a:spLocks/>
            </p:cNvSpPr>
            <p:nvPr/>
          </p:nvSpPr>
          <p:spPr bwMode="auto">
            <a:xfrm>
              <a:off x="3042" y="2957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5" name="Freeform 681"/>
            <p:cNvSpPr>
              <a:spLocks/>
            </p:cNvSpPr>
            <p:nvPr/>
          </p:nvSpPr>
          <p:spPr bwMode="auto">
            <a:xfrm>
              <a:off x="3045" y="2981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6" name="Freeform 682"/>
            <p:cNvSpPr>
              <a:spLocks/>
            </p:cNvSpPr>
            <p:nvPr/>
          </p:nvSpPr>
          <p:spPr bwMode="auto">
            <a:xfrm>
              <a:off x="3048" y="290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7" name="Freeform 683"/>
            <p:cNvSpPr>
              <a:spLocks/>
            </p:cNvSpPr>
            <p:nvPr/>
          </p:nvSpPr>
          <p:spPr bwMode="auto">
            <a:xfrm>
              <a:off x="3051" y="291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8" name="Freeform 684"/>
            <p:cNvSpPr>
              <a:spLocks/>
            </p:cNvSpPr>
            <p:nvPr/>
          </p:nvSpPr>
          <p:spPr bwMode="auto">
            <a:xfrm>
              <a:off x="3055" y="291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59" name="Freeform 685"/>
            <p:cNvSpPr>
              <a:spLocks/>
            </p:cNvSpPr>
            <p:nvPr/>
          </p:nvSpPr>
          <p:spPr bwMode="auto">
            <a:xfrm>
              <a:off x="3058" y="29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0" name="Freeform 686"/>
            <p:cNvSpPr>
              <a:spLocks/>
            </p:cNvSpPr>
            <p:nvPr/>
          </p:nvSpPr>
          <p:spPr bwMode="auto">
            <a:xfrm>
              <a:off x="3061" y="2910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1" name="Freeform 687"/>
            <p:cNvSpPr>
              <a:spLocks/>
            </p:cNvSpPr>
            <p:nvPr/>
          </p:nvSpPr>
          <p:spPr bwMode="auto">
            <a:xfrm>
              <a:off x="3064" y="292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2" name="Freeform 688"/>
            <p:cNvSpPr>
              <a:spLocks/>
            </p:cNvSpPr>
            <p:nvPr/>
          </p:nvSpPr>
          <p:spPr bwMode="auto">
            <a:xfrm>
              <a:off x="3066" y="2894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3" name="Freeform 689"/>
            <p:cNvSpPr>
              <a:spLocks/>
            </p:cNvSpPr>
            <p:nvPr/>
          </p:nvSpPr>
          <p:spPr bwMode="auto">
            <a:xfrm>
              <a:off x="3069" y="289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4" name="Freeform 690"/>
            <p:cNvSpPr>
              <a:spLocks/>
            </p:cNvSpPr>
            <p:nvPr/>
          </p:nvSpPr>
          <p:spPr bwMode="auto">
            <a:xfrm>
              <a:off x="3072" y="290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5" name="Freeform 691"/>
            <p:cNvSpPr>
              <a:spLocks/>
            </p:cNvSpPr>
            <p:nvPr/>
          </p:nvSpPr>
          <p:spPr bwMode="auto">
            <a:xfrm>
              <a:off x="3075" y="290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6" name="Freeform 692"/>
            <p:cNvSpPr>
              <a:spLocks/>
            </p:cNvSpPr>
            <p:nvPr/>
          </p:nvSpPr>
          <p:spPr bwMode="auto">
            <a:xfrm>
              <a:off x="3079" y="2898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7" name="Freeform 693"/>
            <p:cNvSpPr>
              <a:spLocks/>
            </p:cNvSpPr>
            <p:nvPr/>
          </p:nvSpPr>
          <p:spPr bwMode="auto">
            <a:xfrm>
              <a:off x="3082" y="289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8" name="Freeform 694"/>
            <p:cNvSpPr>
              <a:spLocks/>
            </p:cNvSpPr>
            <p:nvPr/>
          </p:nvSpPr>
          <p:spPr bwMode="auto">
            <a:xfrm>
              <a:off x="3085" y="2912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69" name="Freeform 695"/>
            <p:cNvSpPr>
              <a:spLocks/>
            </p:cNvSpPr>
            <p:nvPr/>
          </p:nvSpPr>
          <p:spPr bwMode="auto">
            <a:xfrm>
              <a:off x="3088" y="2907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0" name="Freeform 696"/>
            <p:cNvSpPr>
              <a:spLocks/>
            </p:cNvSpPr>
            <p:nvPr/>
          </p:nvSpPr>
          <p:spPr bwMode="auto">
            <a:xfrm>
              <a:off x="3090" y="288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1" name="Freeform 697"/>
            <p:cNvSpPr>
              <a:spLocks/>
            </p:cNvSpPr>
            <p:nvPr/>
          </p:nvSpPr>
          <p:spPr bwMode="auto">
            <a:xfrm>
              <a:off x="3093" y="287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2" name="Freeform 698"/>
            <p:cNvSpPr>
              <a:spLocks/>
            </p:cNvSpPr>
            <p:nvPr/>
          </p:nvSpPr>
          <p:spPr bwMode="auto">
            <a:xfrm>
              <a:off x="3096" y="288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3" name="Freeform 699"/>
            <p:cNvSpPr>
              <a:spLocks/>
            </p:cNvSpPr>
            <p:nvPr/>
          </p:nvSpPr>
          <p:spPr bwMode="auto">
            <a:xfrm>
              <a:off x="3100" y="2875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4" name="Freeform 700"/>
            <p:cNvSpPr>
              <a:spLocks/>
            </p:cNvSpPr>
            <p:nvPr/>
          </p:nvSpPr>
          <p:spPr bwMode="auto">
            <a:xfrm>
              <a:off x="3103" y="2897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5" name="Freeform 701"/>
            <p:cNvSpPr>
              <a:spLocks/>
            </p:cNvSpPr>
            <p:nvPr/>
          </p:nvSpPr>
          <p:spPr bwMode="auto">
            <a:xfrm>
              <a:off x="3106" y="284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6" name="Freeform 702"/>
            <p:cNvSpPr>
              <a:spLocks/>
            </p:cNvSpPr>
            <p:nvPr/>
          </p:nvSpPr>
          <p:spPr bwMode="auto">
            <a:xfrm>
              <a:off x="3109" y="284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7" name="Freeform 703"/>
            <p:cNvSpPr>
              <a:spLocks/>
            </p:cNvSpPr>
            <p:nvPr/>
          </p:nvSpPr>
          <p:spPr bwMode="auto">
            <a:xfrm>
              <a:off x="3112" y="284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8" name="Freeform 704"/>
            <p:cNvSpPr>
              <a:spLocks/>
            </p:cNvSpPr>
            <p:nvPr/>
          </p:nvSpPr>
          <p:spPr bwMode="auto">
            <a:xfrm>
              <a:off x="3114" y="2850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9" name="Freeform 705"/>
            <p:cNvSpPr>
              <a:spLocks/>
            </p:cNvSpPr>
            <p:nvPr/>
          </p:nvSpPr>
          <p:spPr bwMode="auto">
            <a:xfrm>
              <a:off x="3117" y="2850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0" name="Freeform 706"/>
            <p:cNvSpPr>
              <a:spLocks/>
            </p:cNvSpPr>
            <p:nvPr/>
          </p:nvSpPr>
          <p:spPr bwMode="auto">
            <a:xfrm>
              <a:off x="3120" y="285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1" name="Freeform 707"/>
            <p:cNvSpPr>
              <a:spLocks/>
            </p:cNvSpPr>
            <p:nvPr/>
          </p:nvSpPr>
          <p:spPr bwMode="auto">
            <a:xfrm>
              <a:off x="3124" y="2859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2" name="Freeform 708"/>
            <p:cNvSpPr>
              <a:spLocks/>
            </p:cNvSpPr>
            <p:nvPr/>
          </p:nvSpPr>
          <p:spPr bwMode="auto">
            <a:xfrm>
              <a:off x="3127" y="2849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3" name="Freeform 709"/>
            <p:cNvSpPr>
              <a:spLocks/>
            </p:cNvSpPr>
            <p:nvPr/>
          </p:nvSpPr>
          <p:spPr bwMode="auto">
            <a:xfrm>
              <a:off x="3130" y="283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4" name="Freeform 710"/>
            <p:cNvSpPr>
              <a:spLocks/>
            </p:cNvSpPr>
            <p:nvPr/>
          </p:nvSpPr>
          <p:spPr bwMode="auto">
            <a:xfrm>
              <a:off x="3133" y="284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5" name="Freeform 711"/>
            <p:cNvSpPr>
              <a:spLocks/>
            </p:cNvSpPr>
            <p:nvPr/>
          </p:nvSpPr>
          <p:spPr bwMode="auto">
            <a:xfrm>
              <a:off x="3136" y="282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6" name="Freeform 712"/>
            <p:cNvSpPr>
              <a:spLocks/>
            </p:cNvSpPr>
            <p:nvPr/>
          </p:nvSpPr>
          <p:spPr bwMode="auto">
            <a:xfrm>
              <a:off x="3138" y="2828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7" name="Freeform 713"/>
            <p:cNvSpPr>
              <a:spLocks/>
            </p:cNvSpPr>
            <p:nvPr/>
          </p:nvSpPr>
          <p:spPr bwMode="auto">
            <a:xfrm>
              <a:off x="3141" y="283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8" name="Freeform 714"/>
            <p:cNvSpPr>
              <a:spLocks/>
            </p:cNvSpPr>
            <p:nvPr/>
          </p:nvSpPr>
          <p:spPr bwMode="auto">
            <a:xfrm>
              <a:off x="3144" y="282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89" name="Freeform 715"/>
            <p:cNvSpPr>
              <a:spLocks/>
            </p:cNvSpPr>
            <p:nvPr/>
          </p:nvSpPr>
          <p:spPr bwMode="auto">
            <a:xfrm>
              <a:off x="3148" y="281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0" name="Freeform 716"/>
            <p:cNvSpPr>
              <a:spLocks/>
            </p:cNvSpPr>
            <p:nvPr/>
          </p:nvSpPr>
          <p:spPr bwMode="auto">
            <a:xfrm>
              <a:off x="3151" y="2814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1" name="Freeform 717"/>
            <p:cNvSpPr>
              <a:spLocks/>
            </p:cNvSpPr>
            <p:nvPr/>
          </p:nvSpPr>
          <p:spPr bwMode="auto">
            <a:xfrm>
              <a:off x="3154" y="280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2" name="Freeform 718"/>
            <p:cNvSpPr>
              <a:spLocks/>
            </p:cNvSpPr>
            <p:nvPr/>
          </p:nvSpPr>
          <p:spPr bwMode="auto">
            <a:xfrm>
              <a:off x="3157" y="280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3" name="Freeform 719"/>
            <p:cNvSpPr>
              <a:spLocks/>
            </p:cNvSpPr>
            <p:nvPr/>
          </p:nvSpPr>
          <p:spPr bwMode="auto">
            <a:xfrm>
              <a:off x="3160" y="280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4" name="Freeform 720"/>
            <p:cNvSpPr>
              <a:spLocks/>
            </p:cNvSpPr>
            <p:nvPr/>
          </p:nvSpPr>
          <p:spPr bwMode="auto">
            <a:xfrm>
              <a:off x="3162" y="2790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5" name="Freeform 721"/>
            <p:cNvSpPr>
              <a:spLocks/>
            </p:cNvSpPr>
            <p:nvPr/>
          </p:nvSpPr>
          <p:spPr bwMode="auto">
            <a:xfrm>
              <a:off x="3165" y="2788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6" name="Freeform 722"/>
            <p:cNvSpPr>
              <a:spLocks/>
            </p:cNvSpPr>
            <p:nvPr/>
          </p:nvSpPr>
          <p:spPr bwMode="auto">
            <a:xfrm>
              <a:off x="3168" y="278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7" name="Freeform 723"/>
            <p:cNvSpPr>
              <a:spLocks/>
            </p:cNvSpPr>
            <p:nvPr/>
          </p:nvSpPr>
          <p:spPr bwMode="auto">
            <a:xfrm>
              <a:off x="3172" y="277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8" name="Freeform 724"/>
            <p:cNvSpPr>
              <a:spLocks/>
            </p:cNvSpPr>
            <p:nvPr/>
          </p:nvSpPr>
          <p:spPr bwMode="auto">
            <a:xfrm>
              <a:off x="3175" y="276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99" name="Freeform 725"/>
            <p:cNvSpPr>
              <a:spLocks/>
            </p:cNvSpPr>
            <p:nvPr/>
          </p:nvSpPr>
          <p:spPr bwMode="auto">
            <a:xfrm>
              <a:off x="3178" y="276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0" name="Freeform 726"/>
            <p:cNvSpPr>
              <a:spLocks/>
            </p:cNvSpPr>
            <p:nvPr/>
          </p:nvSpPr>
          <p:spPr bwMode="auto">
            <a:xfrm>
              <a:off x="3181" y="275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1" name="Freeform 727"/>
            <p:cNvSpPr>
              <a:spLocks/>
            </p:cNvSpPr>
            <p:nvPr/>
          </p:nvSpPr>
          <p:spPr bwMode="auto">
            <a:xfrm>
              <a:off x="3183" y="2762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2" name="Freeform 728"/>
            <p:cNvSpPr>
              <a:spLocks/>
            </p:cNvSpPr>
            <p:nvPr/>
          </p:nvSpPr>
          <p:spPr bwMode="auto">
            <a:xfrm>
              <a:off x="3186" y="2769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3" name="Freeform 729"/>
            <p:cNvSpPr>
              <a:spLocks/>
            </p:cNvSpPr>
            <p:nvPr/>
          </p:nvSpPr>
          <p:spPr bwMode="auto">
            <a:xfrm>
              <a:off x="3189" y="2765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4" name="Freeform 730"/>
            <p:cNvSpPr>
              <a:spLocks/>
            </p:cNvSpPr>
            <p:nvPr/>
          </p:nvSpPr>
          <p:spPr bwMode="auto">
            <a:xfrm>
              <a:off x="3192" y="2741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5" name="Freeform 731"/>
            <p:cNvSpPr>
              <a:spLocks/>
            </p:cNvSpPr>
            <p:nvPr/>
          </p:nvSpPr>
          <p:spPr bwMode="auto">
            <a:xfrm>
              <a:off x="3196" y="273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6" name="Freeform 732"/>
            <p:cNvSpPr>
              <a:spLocks/>
            </p:cNvSpPr>
            <p:nvPr/>
          </p:nvSpPr>
          <p:spPr bwMode="auto">
            <a:xfrm>
              <a:off x="3199" y="2734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7" name="Freeform 733"/>
            <p:cNvSpPr>
              <a:spLocks/>
            </p:cNvSpPr>
            <p:nvPr/>
          </p:nvSpPr>
          <p:spPr bwMode="auto">
            <a:xfrm>
              <a:off x="3202" y="272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8" name="Freeform 734"/>
            <p:cNvSpPr>
              <a:spLocks/>
            </p:cNvSpPr>
            <p:nvPr/>
          </p:nvSpPr>
          <p:spPr bwMode="auto">
            <a:xfrm>
              <a:off x="3205" y="271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09" name="Freeform 735"/>
            <p:cNvSpPr>
              <a:spLocks/>
            </p:cNvSpPr>
            <p:nvPr/>
          </p:nvSpPr>
          <p:spPr bwMode="auto">
            <a:xfrm>
              <a:off x="3207" y="2709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0" name="Freeform 736"/>
            <p:cNvSpPr>
              <a:spLocks/>
            </p:cNvSpPr>
            <p:nvPr/>
          </p:nvSpPr>
          <p:spPr bwMode="auto">
            <a:xfrm>
              <a:off x="3210" y="2706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1" name="Freeform 737"/>
            <p:cNvSpPr>
              <a:spLocks/>
            </p:cNvSpPr>
            <p:nvPr/>
          </p:nvSpPr>
          <p:spPr bwMode="auto">
            <a:xfrm>
              <a:off x="3213" y="270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2" name="Freeform 738"/>
            <p:cNvSpPr>
              <a:spLocks/>
            </p:cNvSpPr>
            <p:nvPr/>
          </p:nvSpPr>
          <p:spPr bwMode="auto">
            <a:xfrm>
              <a:off x="3216" y="268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3" name="Freeform 739"/>
            <p:cNvSpPr>
              <a:spLocks/>
            </p:cNvSpPr>
            <p:nvPr/>
          </p:nvSpPr>
          <p:spPr bwMode="auto">
            <a:xfrm>
              <a:off x="3220" y="2672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4" name="Freeform 740"/>
            <p:cNvSpPr>
              <a:spLocks/>
            </p:cNvSpPr>
            <p:nvPr/>
          </p:nvSpPr>
          <p:spPr bwMode="auto">
            <a:xfrm>
              <a:off x="3223" y="2689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5" name="Freeform 741"/>
            <p:cNvSpPr>
              <a:spLocks/>
            </p:cNvSpPr>
            <p:nvPr/>
          </p:nvSpPr>
          <p:spPr bwMode="auto">
            <a:xfrm>
              <a:off x="3226" y="268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6" name="Freeform 742"/>
            <p:cNvSpPr>
              <a:spLocks/>
            </p:cNvSpPr>
            <p:nvPr/>
          </p:nvSpPr>
          <p:spPr bwMode="auto">
            <a:xfrm>
              <a:off x="3229" y="2669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7" name="Freeform 743"/>
            <p:cNvSpPr>
              <a:spLocks/>
            </p:cNvSpPr>
            <p:nvPr/>
          </p:nvSpPr>
          <p:spPr bwMode="auto">
            <a:xfrm>
              <a:off x="3231" y="267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8" name="Freeform 744"/>
            <p:cNvSpPr>
              <a:spLocks/>
            </p:cNvSpPr>
            <p:nvPr/>
          </p:nvSpPr>
          <p:spPr bwMode="auto">
            <a:xfrm>
              <a:off x="3234" y="268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19" name="Freeform 745"/>
            <p:cNvSpPr>
              <a:spLocks/>
            </p:cNvSpPr>
            <p:nvPr/>
          </p:nvSpPr>
          <p:spPr bwMode="auto">
            <a:xfrm>
              <a:off x="3237" y="266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0" name="Freeform 746"/>
            <p:cNvSpPr>
              <a:spLocks/>
            </p:cNvSpPr>
            <p:nvPr/>
          </p:nvSpPr>
          <p:spPr bwMode="auto">
            <a:xfrm>
              <a:off x="3240" y="264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1" name="Freeform 747"/>
            <p:cNvSpPr>
              <a:spLocks/>
            </p:cNvSpPr>
            <p:nvPr/>
          </p:nvSpPr>
          <p:spPr bwMode="auto">
            <a:xfrm>
              <a:off x="3244" y="266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2" name="Freeform 748"/>
            <p:cNvSpPr>
              <a:spLocks/>
            </p:cNvSpPr>
            <p:nvPr/>
          </p:nvSpPr>
          <p:spPr bwMode="auto">
            <a:xfrm>
              <a:off x="3247" y="2626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3" name="Freeform 749"/>
            <p:cNvSpPr>
              <a:spLocks/>
            </p:cNvSpPr>
            <p:nvPr/>
          </p:nvSpPr>
          <p:spPr bwMode="auto">
            <a:xfrm>
              <a:off x="3250" y="267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4" name="Freeform 750"/>
            <p:cNvSpPr>
              <a:spLocks/>
            </p:cNvSpPr>
            <p:nvPr/>
          </p:nvSpPr>
          <p:spPr bwMode="auto">
            <a:xfrm>
              <a:off x="3253" y="265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5" name="Freeform 751"/>
            <p:cNvSpPr>
              <a:spLocks/>
            </p:cNvSpPr>
            <p:nvPr/>
          </p:nvSpPr>
          <p:spPr bwMode="auto">
            <a:xfrm>
              <a:off x="3255" y="264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6" name="Freeform 752"/>
            <p:cNvSpPr>
              <a:spLocks/>
            </p:cNvSpPr>
            <p:nvPr/>
          </p:nvSpPr>
          <p:spPr bwMode="auto">
            <a:xfrm>
              <a:off x="3258" y="2779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7" name="Freeform 753"/>
            <p:cNvSpPr>
              <a:spLocks/>
            </p:cNvSpPr>
            <p:nvPr/>
          </p:nvSpPr>
          <p:spPr bwMode="auto">
            <a:xfrm>
              <a:off x="3261" y="275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8" name="Freeform 754"/>
            <p:cNvSpPr>
              <a:spLocks/>
            </p:cNvSpPr>
            <p:nvPr/>
          </p:nvSpPr>
          <p:spPr bwMode="auto">
            <a:xfrm>
              <a:off x="3264" y="244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29" name="Freeform 755"/>
            <p:cNvSpPr>
              <a:spLocks/>
            </p:cNvSpPr>
            <p:nvPr/>
          </p:nvSpPr>
          <p:spPr bwMode="auto">
            <a:xfrm>
              <a:off x="3268" y="244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0" name="Freeform 756"/>
            <p:cNvSpPr>
              <a:spLocks/>
            </p:cNvSpPr>
            <p:nvPr/>
          </p:nvSpPr>
          <p:spPr bwMode="auto">
            <a:xfrm>
              <a:off x="3271" y="2646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1" name="Freeform 757"/>
            <p:cNvSpPr>
              <a:spLocks/>
            </p:cNvSpPr>
            <p:nvPr/>
          </p:nvSpPr>
          <p:spPr bwMode="auto">
            <a:xfrm>
              <a:off x="3274" y="266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2" name="Freeform 758"/>
            <p:cNvSpPr>
              <a:spLocks/>
            </p:cNvSpPr>
            <p:nvPr/>
          </p:nvSpPr>
          <p:spPr bwMode="auto">
            <a:xfrm>
              <a:off x="3277" y="270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3" name="Freeform 759"/>
            <p:cNvSpPr>
              <a:spLocks/>
            </p:cNvSpPr>
            <p:nvPr/>
          </p:nvSpPr>
          <p:spPr bwMode="auto">
            <a:xfrm>
              <a:off x="3279" y="2610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4" name="Freeform 760"/>
            <p:cNvSpPr>
              <a:spLocks/>
            </p:cNvSpPr>
            <p:nvPr/>
          </p:nvSpPr>
          <p:spPr bwMode="auto">
            <a:xfrm>
              <a:off x="3282" y="2698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5" name="Freeform 761"/>
            <p:cNvSpPr>
              <a:spLocks/>
            </p:cNvSpPr>
            <p:nvPr/>
          </p:nvSpPr>
          <p:spPr bwMode="auto">
            <a:xfrm>
              <a:off x="3285" y="2564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6" name="Freeform 762"/>
            <p:cNvSpPr>
              <a:spLocks/>
            </p:cNvSpPr>
            <p:nvPr/>
          </p:nvSpPr>
          <p:spPr bwMode="auto">
            <a:xfrm>
              <a:off x="3288" y="2649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7" name="Freeform 763"/>
            <p:cNvSpPr>
              <a:spLocks/>
            </p:cNvSpPr>
            <p:nvPr/>
          </p:nvSpPr>
          <p:spPr bwMode="auto">
            <a:xfrm>
              <a:off x="3292" y="261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8" name="Freeform 764"/>
            <p:cNvSpPr>
              <a:spLocks/>
            </p:cNvSpPr>
            <p:nvPr/>
          </p:nvSpPr>
          <p:spPr bwMode="auto">
            <a:xfrm>
              <a:off x="3295" y="2671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39" name="Freeform 765"/>
            <p:cNvSpPr>
              <a:spLocks/>
            </p:cNvSpPr>
            <p:nvPr/>
          </p:nvSpPr>
          <p:spPr bwMode="auto">
            <a:xfrm>
              <a:off x="3298" y="258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0" name="Freeform 766"/>
            <p:cNvSpPr>
              <a:spLocks/>
            </p:cNvSpPr>
            <p:nvPr/>
          </p:nvSpPr>
          <p:spPr bwMode="auto">
            <a:xfrm>
              <a:off x="3301" y="257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1" name="Freeform 767"/>
            <p:cNvSpPr>
              <a:spLocks/>
            </p:cNvSpPr>
            <p:nvPr/>
          </p:nvSpPr>
          <p:spPr bwMode="auto">
            <a:xfrm>
              <a:off x="3303" y="2578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2" name="Freeform 768"/>
            <p:cNvSpPr>
              <a:spLocks/>
            </p:cNvSpPr>
            <p:nvPr/>
          </p:nvSpPr>
          <p:spPr bwMode="auto">
            <a:xfrm>
              <a:off x="3306" y="2575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3" name="Freeform 769"/>
            <p:cNvSpPr>
              <a:spLocks/>
            </p:cNvSpPr>
            <p:nvPr/>
          </p:nvSpPr>
          <p:spPr bwMode="auto">
            <a:xfrm>
              <a:off x="3309" y="2582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4" name="Freeform 770"/>
            <p:cNvSpPr>
              <a:spLocks/>
            </p:cNvSpPr>
            <p:nvPr/>
          </p:nvSpPr>
          <p:spPr bwMode="auto">
            <a:xfrm>
              <a:off x="3312" y="257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5" name="Freeform 771"/>
            <p:cNvSpPr>
              <a:spLocks/>
            </p:cNvSpPr>
            <p:nvPr/>
          </p:nvSpPr>
          <p:spPr bwMode="auto">
            <a:xfrm>
              <a:off x="3316" y="260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6" name="Freeform 772"/>
            <p:cNvSpPr>
              <a:spLocks/>
            </p:cNvSpPr>
            <p:nvPr/>
          </p:nvSpPr>
          <p:spPr bwMode="auto">
            <a:xfrm>
              <a:off x="3319" y="259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7" name="Freeform 773"/>
            <p:cNvSpPr>
              <a:spLocks/>
            </p:cNvSpPr>
            <p:nvPr/>
          </p:nvSpPr>
          <p:spPr bwMode="auto">
            <a:xfrm>
              <a:off x="3322" y="256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8" name="Freeform 774"/>
            <p:cNvSpPr>
              <a:spLocks/>
            </p:cNvSpPr>
            <p:nvPr/>
          </p:nvSpPr>
          <p:spPr bwMode="auto">
            <a:xfrm>
              <a:off x="3325" y="253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49" name="Freeform 775"/>
            <p:cNvSpPr>
              <a:spLocks/>
            </p:cNvSpPr>
            <p:nvPr/>
          </p:nvSpPr>
          <p:spPr bwMode="auto">
            <a:xfrm>
              <a:off x="3327" y="2541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0" name="Freeform 776"/>
            <p:cNvSpPr>
              <a:spLocks/>
            </p:cNvSpPr>
            <p:nvPr/>
          </p:nvSpPr>
          <p:spPr bwMode="auto">
            <a:xfrm>
              <a:off x="3330" y="252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1" name="Freeform 777"/>
            <p:cNvSpPr>
              <a:spLocks/>
            </p:cNvSpPr>
            <p:nvPr/>
          </p:nvSpPr>
          <p:spPr bwMode="auto">
            <a:xfrm>
              <a:off x="3333" y="2534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2" name="Freeform 778"/>
            <p:cNvSpPr>
              <a:spLocks/>
            </p:cNvSpPr>
            <p:nvPr/>
          </p:nvSpPr>
          <p:spPr bwMode="auto">
            <a:xfrm>
              <a:off x="3336" y="253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3" name="Freeform 779"/>
            <p:cNvSpPr>
              <a:spLocks/>
            </p:cNvSpPr>
            <p:nvPr/>
          </p:nvSpPr>
          <p:spPr bwMode="auto">
            <a:xfrm>
              <a:off x="3339" y="253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4" name="Freeform 780"/>
            <p:cNvSpPr>
              <a:spLocks/>
            </p:cNvSpPr>
            <p:nvPr/>
          </p:nvSpPr>
          <p:spPr bwMode="auto">
            <a:xfrm>
              <a:off x="3343" y="258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5" name="Freeform 781"/>
            <p:cNvSpPr>
              <a:spLocks/>
            </p:cNvSpPr>
            <p:nvPr/>
          </p:nvSpPr>
          <p:spPr bwMode="auto">
            <a:xfrm>
              <a:off x="3346" y="254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6" name="Freeform 782"/>
            <p:cNvSpPr>
              <a:spLocks/>
            </p:cNvSpPr>
            <p:nvPr/>
          </p:nvSpPr>
          <p:spPr bwMode="auto">
            <a:xfrm>
              <a:off x="3349" y="255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7" name="Freeform 783"/>
            <p:cNvSpPr>
              <a:spLocks/>
            </p:cNvSpPr>
            <p:nvPr/>
          </p:nvSpPr>
          <p:spPr bwMode="auto">
            <a:xfrm>
              <a:off x="3351" y="2552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8" name="Freeform 784"/>
            <p:cNvSpPr>
              <a:spLocks/>
            </p:cNvSpPr>
            <p:nvPr/>
          </p:nvSpPr>
          <p:spPr bwMode="auto">
            <a:xfrm>
              <a:off x="3354" y="2577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59" name="Freeform 785"/>
            <p:cNvSpPr>
              <a:spLocks/>
            </p:cNvSpPr>
            <p:nvPr/>
          </p:nvSpPr>
          <p:spPr bwMode="auto">
            <a:xfrm>
              <a:off x="3357" y="256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0" name="Freeform 786"/>
            <p:cNvSpPr>
              <a:spLocks/>
            </p:cNvSpPr>
            <p:nvPr/>
          </p:nvSpPr>
          <p:spPr bwMode="auto">
            <a:xfrm>
              <a:off x="3360" y="254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1" name="Freeform 787"/>
            <p:cNvSpPr>
              <a:spLocks/>
            </p:cNvSpPr>
            <p:nvPr/>
          </p:nvSpPr>
          <p:spPr bwMode="auto">
            <a:xfrm>
              <a:off x="3363" y="255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2" name="Freeform 788"/>
            <p:cNvSpPr>
              <a:spLocks/>
            </p:cNvSpPr>
            <p:nvPr/>
          </p:nvSpPr>
          <p:spPr bwMode="auto">
            <a:xfrm>
              <a:off x="3367" y="2550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3" name="Freeform 789"/>
            <p:cNvSpPr>
              <a:spLocks/>
            </p:cNvSpPr>
            <p:nvPr/>
          </p:nvSpPr>
          <p:spPr bwMode="auto">
            <a:xfrm>
              <a:off x="3370" y="255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4" name="Freeform 790"/>
            <p:cNvSpPr>
              <a:spLocks/>
            </p:cNvSpPr>
            <p:nvPr/>
          </p:nvSpPr>
          <p:spPr bwMode="auto">
            <a:xfrm>
              <a:off x="3373" y="255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5" name="Freeform 791"/>
            <p:cNvSpPr>
              <a:spLocks/>
            </p:cNvSpPr>
            <p:nvPr/>
          </p:nvSpPr>
          <p:spPr bwMode="auto">
            <a:xfrm>
              <a:off x="3375" y="2552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6" name="Freeform 792"/>
            <p:cNvSpPr>
              <a:spLocks/>
            </p:cNvSpPr>
            <p:nvPr/>
          </p:nvSpPr>
          <p:spPr bwMode="auto">
            <a:xfrm>
              <a:off x="3378" y="2556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7" name="Freeform 793"/>
            <p:cNvSpPr>
              <a:spLocks/>
            </p:cNvSpPr>
            <p:nvPr/>
          </p:nvSpPr>
          <p:spPr bwMode="auto">
            <a:xfrm>
              <a:off x="3381" y="253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8" name="Freeform 794"/>
            <p:cNvSpPr>
              <a:spLocks/>
            </p:cNvSpPr>
            <p:nvPr/>
          </p:nvSpPr>
          <p:spPr bwMode="auto">
            <a:xfrm>
              <a:off x="3384" y="252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69" name="Freeform 795"/>
            <p:cNvSpPr>
              <a:spLocks/>
            </p:cNvSpPr>
            <p:nvPr/>
          </p:nvSpPr>
          <p:spPr bwMode="auto">
            <a:xfrm>
              <a:off x="3387" y="251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0" name="Freeform 796"/>
            <p:cNvSpPr>
              <a:spLocks/>
            </p:cNvSpPr>
            <p:nvPr/>
          </p:nvSpPr>
          <p:spPr bwMode="auto">
            <a:xfrm>
              <a:off x="3391" y="252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1" name="Freeform 797"/>
            <p:cNvSpPr>
              <a:spLocks/>
            </p:cNvSpPr>
            <p:nvPr/>
          </p:nvSpPr>
          <p:spPr bwMode="auto">
            <a:xfrm>
              <a:off x="3394" y="250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2" name="Freeform 798"/>
            <p:cNvSpPr>
              <a:spLocks/>
            </p:cNvSpPr>
            <p:nvPr/>
          </p:nvSpPr>
          <p:spPr bwMode="auto">
            <a:xfrm>
              <a:off x="3397" y="248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3" name="Freeform 799"/>
            <p:cNvSpPr>
              <a:spLocks/>
            </p:cNvSpPr>
            <p:nvPr/>
          </p:nvSpPr>
          <p:spPr bwMode="auto">
            <a:xfrm>
              <a:off x="3399" y="2481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4" name="Freeform 800"/>
            <p:cNvSpPr>
              <a:spLocks/>
            </p:cNvSpPr>
            <p:nvPr/>
          </p:nvSpPr>
          <p:spPr bwMode="auto">
            <a:xfrm>
              <a:off x="3402" y="2483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5" name="Freeform 801"/>
            <p:cNvSpPr>
              <a:spLocks/>
            </p:cNvSpPr>
            <p:nvPr/>
          </p:nvSpPr>
          <p:spPr bwMode="auto">
            <a:xfrm>
              <a:off x="3405" y="249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6" name="Freeform 802"/>
            <p:cNvSpPr>
              <a:spLocks/>
            </p:cNvSpPr>
            <p:nvPr/>
          </p:nvSpPr>
          <p:spPr bwMode="auto">
            <a:xfrm>
              <a:off x="3408" y="249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7" name="Freeform 803"/>
            <p:cNvSpPr>
              <a:spLocks/>
            </p:cNvSpPr>
            <p:nvPr/>
          </p:nvSpPr>
          <p:spPr bwMode="auto">
            <a:xfrm>
              <a:off x="3411" y="2502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8" name="Freeform 804"/>
            <p:cNvSpPr>
              <a:spLocks/>
            </p:cNvSpPr>
            <p:nvPr/>
          </p:nvSpPr>
          <p:spPr bwMode="auto">
            <a:xfrm>
              <a:off x="3414" y="2508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79" name="Freeform 805"/>
            <p:cNvSpPr>
              <a:spLocks/>
            </p:cNvSpPr>
            <p:nvPr/>
          </p:nvSpPr>
          <p:spPr bwMode="auto">
            <a:xfrm>
              <a:off x="3418" y="2508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0" name="Freeform 806"/>
            <p:cNvSpPr>
              <a:spLocks/>
            </p:cNvSpPr>
            <p:nvPr/>
          </p:nvSpPr>
          <p:spPr bwMode="auto">
            <a:xfrm>
              <a:off x="3421" y="254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881" name="Freeform 807"/>
            <p:cNvSpPr>
              <a:spLocks/>
            </p:cNvSpPr>
            <p:nvPr/>
          </p:nvSpPr>
          <p:spPr bwMode="auto">
            <a:xfrm>
              <a:off x="3423" y="2512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0" name="Group 808"/>
          <p:cNvGrpSpPr>
            <a:grpSpLocks/>
          </p:cNvGrpSpPr>
          <p:nvPr/>
        </p:nvGrpSpPr>
        <p:grpSpPr bwMode="auto">
          <a:xfrm>
            <a:off x="5727700" y="4465638"/>
            <a:ext cx="1004888" cy="820737"/>
            <a:chOff x="3426" y="2424"/>
            <a:chExt cx="633" cy="517"/>
          </a:xfrm>
        </p:grpSpPr>
        <p:sp>
          <p:nvSpPr>
            <p:cNvPr id="57482" name="Freeform 809"/>
            <p:cNvSpPr>
              <a:spLocks/>
            </p:cNvSpPr>
            <p:nvPr/>
          </p:nvSpPr>
          <p:spPr bwMode="auto">
            <a:xfrm>
              <a:off x="3426" y="2512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83" name="Freeform 810"/>
            <p:cNvSpPr>
              <a:spLocks/>
            </p:cNvSpPr>
            <p:nvPr/>
          </p:nvSpPr>
          <p:spPr bwMode="auto">
            <a:xfrm>
              <a:off x="3429" y="251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84" name="Freeform 811"/>
            <p:cNvSpPr>
              <a:spLocks/>
            </p:cNvSpPr>
            <p:nvPr/>
          </p:nvSpPr>
          <p:spPr bwMode="auto">
            <a:xfrm>
              <a:off x="3432" y="252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85" name="Freeform 812"/>
            <p:cNvSpPr>
              <a:spLocks/>
            </p:cNvSpPr>
            <p:nvPr/>
          </p:nvSpPr>
          <p:spPr bwMode="auto">
            <a:xfrm>
              <a:off x="3435" y="254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86" name="Freeform 813"/>
            <p:cNvSpPr>
              <a:spLocks/>
            </p:cNvSpPr>
            <p:nvPr/>
          </p:nvSpPr>
          <p:spPr bwMode="auto">
            <a:xfrm>
              <a:off x="3438" y="253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87" name="Freeform 814"/>
            <p:cNvSpPr>
              <a:spLocks/>
            </p:cNvSpPr>
            <p:nvPr/>
          </p:nvSpPr>
          <p:spPr bwMode="auto">
            <a:xfrm>
              <a:off x="3442" y="252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88" name="Freeform 815"/>
            <p:cNvSpPr>
              <a:spLocks/>
            </p:cNvSpPr>
            <p:nvPr/>
          </p:nvSpPr>
          <p:spPr bwMode="auto">
            <a:xfrm>
              <a:off x="3445" y="251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89" name="Freeform 816"/>
            <p:cNvSpPr>
              <a:spLocks/>
            </p:cNvSpPr>
            <p:nvPr/>
          </p:nvSpPr>
          <p:spPr bwMode="auto">
            <a:xfrm>
              <a:off x="3447" y="2506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0" name="Freeform 817"/>
            <p:cNvSpPr>
              <a:spLocks/>
            </p:cNvSpPr>
            <p:nvPr/>
          </p:nvSpPr>
          <p:spPr bwMode="auto">
            <a:xfrm>
              <a:off x="3450" y="249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1" name="Freeform 818"/>
            <p:cNvSpPr>
              <a:spLocks/>
            </p:cNvSpPr>
            <p:nvPr/>
          </p:nvSpPr>
          <p:spPr bwMode="auto">
            <a:xfrm>
              <a:off x="3453" y="249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2" name="Freeform 819"/>
            <p:cNvSpPr>
              <a:spLocks/>
            </p:cNvSpPr>
            <p:nvPr/>
          </p:nvSpPr>
          <p:spPr bwMode="auto">
            <a:xfrm>
              <a:off x="3456" y="2505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3" name="Freeform 820"/>
            <p:cNvSpPr>
              <a:spLocks/>
            </p:cNvSpPr>
            <p:nvPr/>
          </p:nvSpPr>
          <p:spPr bwMode="auto">
            <a:xfrm>
              <a:off x="3459" y="250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4" name="Freeform 821"/>
            <p:cNvSpPr>
              <a:spLocks/>
            </p:cNvSpPr>
            <p:nvPr/>
          </p:nvSpPr>
          <p:spPr bwMode="auto">
            <a:xfrm>
              <a:off x="3462" y="247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5" name="Freeform 822"/>
            <p:cNvSpPr>
              <a:spLocks/>
            </p:cNvSpPr>
            <p:nvPr/>
          </p:nvSpPr>
          <p:spPr bwMode="auto">
            <a:xfrm>
              <a:off x="3465" y="2520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6" name="Freeform 823"/>
            <p:cNvSpPr>
              <a:spLocks/>
            </p:cNvSpPr>
            <p:nvPr/>
          </p:nvSpPr>
          <p:spPr bwMode="auto">
            <a:xfrm>
              <a:off x="3469" y="253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7" name="Freeform 824"/>
            <p:cNvSpPr>
              <a:spLocks/>
            </p:cNvSpPr>
            <p:nvPr/>
          </p:nvSpPr>
          <p:spPr bwMode="auto">
            <a:xfrm>
              <a:off x="3471" y="2507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8" name="Freeform 825"/>
            <p:cNvSpPr>
              <a:spLocks/>
            </p:cNvSpPr>
            <p:nvPr/>
          </p:nvSpPr>
          <p:spPr bwMode="auto">
            <a:xfrm>
              <a:off x="3474" y="2504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99" name="Freeform 826"/>
            <p:cNvSpPr>
              <a:spLocks/>
            </p:cNvSpPr>
            <p:nvPr/>
          </p:nvSpPr>
          <p:spPr bwMode="auto">
            <a:xfrm>
              <a:off x="3477" y="2504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0" name="Freeform 827"/>
            <p:cNvSpPr>
              <a:spLocks/>
            </p:cNvSpPr>
            <p:nvPr/>
          </p:nvSpPr>
          <p:spPr bwMode="auto">
            <a:xfrm>
              <a:off x="3480" y="2495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1" name="Freeform 828"/>
            <p:cNvSpPr>
              <a:spLocks/>
            </p:cNvSpPr>
            <p:nvPr/>
          </p:nvSpPr>
          <p:spPr bwMode="auto">
            <a:xfrm>
              <a:off x="3483" y="2505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2" name="Freeform 829"/>
            <p:cNvSpPr>
              <a:spLocks/>
            </p:cNvSpPr>
            <p:nvPr/>
          </p:nvSpPr>
          <p:spPr bwMode="auto">
            <a:xfrm>
              <a:off x="3486" y="2517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3" name="Freeform 830"/>
            <p:cNvSpPr>
              <a:spLocks/>
            </p:cNvSpPr>
            <p:nvPr/>
          </p:nvSpPr>
          <p:spPr bwMode="auto">
            <a:xfrm>
              <a:off x="3489" y="2502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4" name="Freeform 831"/>
            <p:cNvSpPr>
              <a:spLocks/>
            </p:cNvSpPr>
            <p:nvPr/>
          </p:nvSpPr>
          <p:spPr bwMode="auto">
            <a:xfrm>
              <a:off x="3492" y="251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5" name="Freeform 832"/>
            <p:cNvSpPr>
              <a:spLocks/>
            </p:cNvSpPr>
            <p:nvPr/>
          </p:nvSpPr>
          <p:spPr bwMode="auto">
            <a:xfrm>
              <a:off x="3495" y="2506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6" name="Freeform 833"/>
            <p:cNvSpPr>
              <a:spLocks/>
            </p:cNvSpPr>
            <p:nvPr/>
          </p:nvSpPr>
          <p:spPr bwMode="auto">
            <a:xfrm>
              <a:off x="3498" y="2493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7" name="Freeform 834"/>
            <p:cNvSpPr>
              <a:spLocks/>
            </p:cNvSpPr>
            <p:nvPr/>
          </p:nvSpPr>
          <p:spPr bwMode="auto">
            <a:xfrm>
              <a:off x="3501" y="2493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8" name="Freeform 835"/>
            <p:cNvSpPr>
              <a:spLocks/>
            </p:cNvSpPr>
            <p:nvPr/>
          </p:nvSpPr>
          <p:spPr bwMode="auto">
            <a:xfrm>
              <a:off x="3504" y="247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09" name="Freeform 836"/>
            <p:cNvSpPr>
              <a:spLocks/>
            </p:cNvSpPr>
            <p:nvPr/>
          </p:nvSpPr>
          <p:spPr bwMode="auto">
            <a:xfrm>
              <a:off x="3507" y="2482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0" name="Freeform 837"/>
            <p:cNvSpPr>
              <a:spLocks/>
            </p:cNvSpPr>
            <p:nvPr/>
          </p:nvSpPr>
          <p:spPr bwMode="auto">
            <a:xfrm>
              <a:off x="3510" y="249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1" name="Freeform 838"/>
            <p:cNvSpPr>
              <a:spLocks/>
            </p:cNvSpPr>
            <p:nvPr/>
          </p:nvSpPr>
          <p:spPr bwMode="auto">
            <a:xfrm>
              <a:off x="3513" y="2486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2" name="Freeform 839"/>
            <p:cNvSpPr>
              <a:spLocks/>
            </p:cNvSpPr>
            <p:nvPr/>
          </p:nvSpPr>
          <p:spPr bwMode="auto">
            <a:xfrm>
              <a:off x="3516" y="2484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3" name="Freeform 840"/>
            <p:cNvSpPr>
              <a:spLocks/>
            </p:cNvSpPr>
            <p:nvPr/>
          </p:nvSpPr>
          <p:spPr bwMode="auto">
            <a:xfrm>
              <a:off x="3519" y="2484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4" name="Freeform 841"/>
            <p:cNvSpPr>
              <a:spLocks/>
            </p:cNvSpPr>
            <p:nvPr/>
          </p:nvSpPr>
          <p:spPr bwMode="auto">
            <a:xfrm>
              <a:off x="3522" y="2484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5" name="Freeform 842"/>
            <p:cNvSpPr>
              <a:spLocks/>
            </p:cNvSpPr>
            <p:nvPr/>
          </p:nvSpPr>
          <p:spPr bwMode="auto">
            <a:xfrm>
              <a:off x="3525" y="2488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6" name="Freeform 843"/>
            <p:cNvSpPr>
              <a:spLocks/>
            </p:cNvSpPr>
            <p:nvPr/>
          </p:nvSpPr>
          <p:spPr bwMode="auto">
            <a:xfrm>
              <a:off x="3527" y="247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7" name="Freeform 844"/>
            <p:cNvSpPr>
              <a:spLocks/>
            </p:cNvSpPr>
            <p:nvPr/>
          </p:nvSpPr>
          <p:spPr bwMode="auto">
            <a:xfrm>
              <a:off x="3530" y="247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8" name="Freeform 845"/>
            <p:cNvSpPr>
              <a:spLocks/>
            </p:cNvSpPr>
            <p:nvPr/>
          </p:nvSpPr>
          <p:spPr bwMode="auto">
            <a:xfrm>
              <a:off x="3533" y="245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19" name="Freeform 846"/>
            <p:cNvSpPr>
              <a:spLocks/>
            </p:cNvSpPr>
            <p:nvPr/>
          </p:nvSpPr>
          <p:spPr bwMode="auto">
            <a:xfrm>
              <a:off x="3536" y="244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0" name="Freeform 847"/>
            <p:cNvSpPr>
              <a:spLocks/>
            </p:cNvSpPr>
            <p:nvPr/>
          </p:nvSpPr>
          <p:spPr bwMode="auto">
            <a:xfrm>
              <a:off x="3539" y="244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1" name="Freeform 848"/>
            <p:cNvSpPr>
              <a:spLocks/>
            </p:cNvSpPr>
            <p:nvPr/>
          </p:nvSpPr>
          <p:spPr bwMode="auto">
            <a:xfrm>
              <a:off x="3543" y="2431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2" name="Freeform 849"/>
            <p:cNvSpPr>
              <a:spLocks/>
            </p:cNvSpPr>
            <p:nvPr/>
          </p:nvSpPr>
          <p:spPr bwMode="auto">
            <a:xfrm>
              <a:off x="3545" y="2431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3" name="Freeform 850"/>
            <p:cNvSpPr>
              <a:spLocks/>
            </p:cNvSpPr>
            <p:nvPr/>
          </p:nvSpPr>
          <p:spPr bwMode="auto">
            <a:xfrm>
              <a:off x="3548" y="2424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4" name="Freeform 851"/>
            <p:cNvSpPr>
              <a:spLocks/>
            </p:cNvSpPr>
            <p:nvPr/>
          </p:nvSpPr>
          <p:spPr bwMode="auto">
            <a:xfrm>
              <a:off x="3551" y="2430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5" name="Freeform 852"/>
            <p:cNvSpPr>
              <a:spLocks/>
            </p:cNvSpPr>
            <p:nvPr/>
          </p:nvSpPr>
          <p:spPr bwMode="auto">
            <a:xfrm>
              <a:off x="3554" y="2436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6" name="Freeform 853"/>
            <p:cNvSpPr>
              <a:spLocks/>
            </p:cNvSpPr>
            <p:nvPr/>
          </p:nvSpPr>
          <p:spPr bwMode="auto">
            <a:xfrm>
              <a:off x="3557" y="248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7" name="Freeform 854"/>
            <p:cNvSpPr>
              <a:spLocks/>
            </p:cNvSpPr>
            <p:nvPr/>
          </p:nvSpPr>
          <p:spPr bwMode="auto">
            <a:xfrm>
              <a:off x="3560" y="2555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8" name="Freeform 855"/>
            <p:cNvSpPr>
              <a:spLocks/>
            </p:cNvSpPr>
            <p:nvPr/>
          </p:nvSpPr>
          <p:spPr bwMode="auto">
            <a:xfrm>
              <a:off x="3563" y="251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29" name="Freeform 856"/>
            <p:cNvSpPr>
              <a:spLocks/>
            </p:cNvSpPr>
            <p:nvPr/>
          </p:nvSpPr>
          <p:spPr bwMode="auto">
            <a:xfrm>
              <a:off x="3566" y="251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0" name="Freeform 857"/>
            <p:cNvSpPr>
              <a:spLocks/>
            </p:cNvSpPr>
            <p:nvPr/>
          </p:nvSpPr>
          <p:spPr bwMode="auto">
            <a:xfrm>
              <a:off x="3569" y="2479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1" name="Freeform 858"/>
            <p:cNvSpPr>
              <a:spLocks/>
            </p:cNvSpPr>
            <p:nvPr/>
          </p:nvSpPr>
          <p:spPr bwMode="auto">
            <a:xfrm>
              <a:off x="3572" y="2476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2" name="Freeform 859"/>
            <p:cNvSpPr>
              <a:spLocks/>
            </p:cNvSpPr>
            <p:nvPr/>
          </p:nvSpPr>
          <p:spPr bwMode="auto">
            <a:xfrm>
              <a:off x="3575" y="246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3" name="Freeform 860"/>
            <p:cNvSpPr>
              <a:spLocks/>
            </p:cNvSpPr>
            <p:nvPr/>
          </p:nvSpPr>
          <p:spPr bwMode="auto">
            <a:xfrm>
              <a:off x="3578" y="247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4" name="Freeform 861"/>
            <p:cNvSpPr>
              <a:spLocks/>
            </p:cNvSpPr>
            <p:nvPr/>
          </p:nvSpPr>
          <p:spPr bwMode="auto">
            <a:xfrm>
              <a:off x="3581" y="2489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5" name="Freeform 862"/>
            <p:cNvSpPr>
              <a:spLocks/>
            </p:cNvSpPr>
            <p:nvPr/>
          </p:nvSpPr>
          <p:spPr bwMode="auto">
            <a:xfrm>
              <a:off x="3584" y="2481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6" name="Freeform 863"/>
            <p:cNvSpPr>
              <a:spLocks/>
            </p:cNvSpPr>
            <p:nvPr/>
          </p:nvSpPr>
          <p:spPr bwMode="auto">
            <a:xfrm>
              <a:off x="3587" y="2481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7" name="Freeform 864"/>
            <p:cNvSpPr>
              <a:spLocks/>
            </p:cNvSpPr>
            <p:nvPr/>
          </p:nvSpPr>
          <p:spPr bwMode="auto">
            <a:xfrm>
              <a:off x="3590" y="248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8" name="Freeform 865"/>
            <p:cNvSpPr>
              <a:spLocks/>
            </p:cNvSpPr>
            <p:nvPr/>
          </p:nvSpPr>
          <p:spPr bwMode="auto">
            <a:xfrm>
              <a:off x="3592" y="251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39" name="Freeform 866"/>
            <p:cNvSpPr>
              <a:spLocks/>
            </p:cNvSpPr>
            <p:nvPr/>
          </p:nvSpPr>
          <p:spPr bwMode="auto">
            <a:xfrm>
              <a:off x="3596" y="250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0" name="Freeform 867"/>
            <p:cNvSpPr>
              <a:spLocks/>
            </p:cNvSpPr>
            <p:nvPr/>
          </p:nvSpPr>
          <p:spPr bwMode="auto">
            <a:xfrm>
              <a:off x="3599" y="2501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1" name="Freeform 868"/>
            <p:cNvSpPr>
              <a:spLocks/>
            </p:cNvSpPr>
            <p:nvPr/>
          </p:nvSpPr>
          <p:spPr bwMode="auto">
            <a:xfrm>
              <a:off x="3602" y="250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2" name="Freeform 869"/>
            <p:cNvSpPr>
              <a:spLocks/>
            </p:cNvSpPr>
            <p:nvPr/>
          </p:nvSpPr>
          <p:spPr bwMode="auto">
            <a:xfrm>
              <a:off x="3605" y="2483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3" name="Freeform 870"/>
            <p:cNvSpPr>
              <a:spLocks/>
            </p:cNvSpPr>
            <p:nvPr/>
          </p:nvSpPr>
          <p:spPr bwMode="auto">
            <a:xfrm>
              <a:off x="3608" y="249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4" name="Freeform 871"/>
            <p:cNvSpPr>
              <a:spLocks/>
            </p:cNvSpPr>
            <p:nvPr/>
          </p:nvSpPr>
          <p:spPr bwMode="auto">
            <a:xfrm>
              <a:off x="3611" y="249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5" name="Freeform 872"/>
            <p:cNvSpPr>
              <a:spLocks/>
            </p:cNvSpPr>
            <p:nvPr/>
          </p:nvSpPr>
          <p:spPr bwMode="auto">
            <a:xfrm>
              <a:off x="3614" y="249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6" name="Freeform 873"/>
            <p:cNvSpPr>
              <a:spLocks/>
            </p:cNvSpPr>
            <p:nvPr/>
          </p:nvSpPr>
          <p:spPr bwMode="auto">
            <a:xfrm>
              <a:off x="3616" y="249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7" name="Freeform 874"/>
            <p:cNvSpPr>
              <a:spLocks/>
            </p:cNvSpPr>
            <p:nvPr/>
          </p:nvSpPr>
          <p:spPr bwMode="auto">
            <a:xfrm>
              <a:off x="3619" y="2483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8" name="Freeform 875"/>
            <p:cNvSpPr>
              <a:spLocks/>
            </p:cNvSpPr>
            <p:nvPr/>
          </p:nvSpPr>
          <p:spPr bwMode="auto">
            <a:xfrm>
              <a:off x="3623" y="249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49" name="Freeform 876"/>
            <p:cNvSpPr>
              <a:spLocks/>
            </p:cNvSpPr>
            <p:nvPr/>
          </p:nvSpPr>
          <p:spPr bwMode="auto">
            <a:xfrm>
              <a:off x="3626" y="267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0" name="Freeform 877"/>
            <p:cNvSpPr>
              <a:spLocks/>
            </p:cNvSpPr>
            <p:nvPr/>
          </p:nvSpPr>
          <p:spPr bwMode="auto">
            <a:xfrm>
              <a:off x="3629" y="2586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1" name="Freeform 878"/>
            <p:cNvSpPr>
              <a:spLocks/>
            </p:cNvSpPr>
            <p:nvPr/>
          </p:nvSpPr>
          <p:spPr bwMode="auto">
            <a:xfrm>
              <a:off x="3632" y="2586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2" name="Freeform 879"/>
            <p:cNvSpPr>
              <a:spLocks/>
            </p:cNvSpPr>
            <p:nvPr/>
          </p:nvSpPr>
          <p:spPr bwMode="auto">
            <a:xfrm>
              <a:off x="3635" y="252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3" name="Freeform 880"/>
            <p:cNvSpPr>
              <a:spLocks/>
            </p:cNvSpPr>
            <p:nvPr/>
          </p:nvSpPr>
          <p:spPr bwMode="auto">
            <a:xfrm>
              <a:off x="3638" y="264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4" name="Freeform 881"/>
            <p:cNvSpPr>
              <a:spLocks/>
            </p:cNvSpPr>
            <p:nvPr/>
          </p:nvSpPr>
          <p:spPr bwMode="auto">
            <a:xfrm>
              <a:off x="3640" y="254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5" name="Freeform 882"/>
            <p:cNvSpPr>
              <a:spLocks/>
            </p:cNvSpPr>
            <p:nvPr/>
          </p:nvSpPr>
          <p:spPr bwMode="auto">
            <a:xfrm>
              <a:off x="3643" y="253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6" name="Freeform 883"/>
            <p:cNvSpPr>
              <a:spLocks/>
            </p:cNvSpPr>
            <p:nvPr/>
          </p:nvSpPr>
          <p:spPr bwMode="auto">
            <a:xfrm>
              <a:off x="3646" y="2706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7" name="Freeform 884"/>
            <p:cNvSpPr>
              <a:spLocks/>
            </p:cNvSpPr>
            <p:nvPr/>
          </p:nvSpPr>
          <p:spPr bwMode="auto">
            <a:xfrm>
              <a:off x="3650" y="270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8" name="Freeform 885"/>
            <p:cNvSpPr>
              <a:spLocks/>
            </p:cNvSpPr>
            <p:nvPr/>
          </p:nvSpPr>
          <p:spPr bwMode="auto">
            <a:xfrm>
              <a:off x="3653" y="2594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59" name="Freeform 886"/>
            <p:cNvSpPr>
              <a:spLocks/>
            </p:cNvSpPr>
            <p:nvPr/>
          </p:nvSpPr>
          <p:spPr bwMode="auto">
            <a:xfrm>
              <a:off x="3656" y="2685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0" name="Freeform 887"/>
            <p:cNvSpPr>
              <a:spLocks/>
            </p:cNvSpPr>
            <p:nvPr/>
          </p:nvSpPr>
          <p:spPr bwMode="auto">
            <a:xfrm>
              <a:off x="3659" y="2674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1" name="Freeform 888"/>
            <p:cNvSpPr>
              <a:spLocks/>
            </p:cNvSpPr>
            <p:nvPr/>
          </p:nvSpPr>
          <p:spPr bwMode="auto">
            <a:xfrm>
              <a:off x="3662" y="264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2" name="Freeform 889"/>
            <p:cNvSpPr>
              <a:spLocks/>
            </p:cNvSpPr>
            <p:nvPr/>
          </p:nvSpPr>
          <p:spPr bwMode="auto">
            <a:xfrm>
              <a:off x="3664" y="2554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3" name="Freeform 890"/>
            <p:cNvSpPr>
              <a:spLocks/>
            </p:cNvSpPr>
            <p:nvPr/>
          </p:nvSpPr>
          <p:spPr bwMode="auto">
            <a:xfrm>
              <a:off x="3667" y="2554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4" name="Freeform 891"/>
            <p:cNvSpPr>
              <a:spLocks/>
            </p:cNvSpPr>
            <p:nvPr/>
          </p:nvSpPr>
          <p:spPr bwMode="auto">
            <a:xfrm>
              <a:off x="3670" y="2520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5" name="Freeform 892"/>
            <p:cNvSpPr>
              <a:spLocks/>
            </p:cNvSpPr>
            <p:nvPr/>
          </p:nvSpPr>
          <p:spPr bwMode="auto">
            <a:xfrm>
              <a:off x="3673" y="255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6" name="Freeform 893"/>
            <p:cNvSpPr>
              <a:spLocks/>
            </p:cNvSpPr>
            <p:nvPr/>
          </p:nvSpPr>
          <p:spPr bwMode="auto">
            <a:xfrm>
              <a:off x="3676" y="255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7" name="Freeform 894"/>
            <p:cNvSpPr>
              <a:spLocks/>
            </p:cNvSpPr>
            <p:nvPr/>
          </p:nvSpPr>
          <p:spPr bwMode="auto">
            <a:xfrm>
              <a:off x="3680" y="256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8" name="Freeform 895"/>
            <p:cNvSpPr>
              <a:spLocks/>
            </p:cNvSpPr>
            <p:nvPr/>
          </p:nvSpPr>
          <p:spPr bwMode="auto">
            <a:xfrm>
              <a:off x="3683" y="256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69" name="Freeform 896"/>
            <p:cNvSpPr>
              <a:spLocks/>
            </p:cNvSpPr>
            <p:nvPr/>
          </p:nvSpPr>
          <p:spPr bwMode="auto">
            <a:xfrm>
              <a:off x="3686" y="256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0" name="Freeform 897"/>
            <p:cNvSpPr>
              <a:spLocks/>
            </p:cNvSpPr>
            <p:nvPr/>
          </p:nvSpPr>
          <p:spPr bwMode="auto">
            <a:xfrm>
              <a:off x="3688" y="2552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1" name="Freeform 898"/>
            <p:cNvSpPr>
              <a:spLocks/>
            </p:cNvSpPr>
            <p:nvPr/>
          </p:nvSpPr>
          <p:spPr bwMode="auto">
            <a:xfrm>
              <a:off x="3691" y="2556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2" name="Freeform 899"/>
            <p:cNvSpPr>
              <a:spLocks/>
            </p:cNvSpPr>
            <p:nvPr/>
          </p:nvSpPr>
          <p:spPr bwMode="auto">
            <a:xfrm>
              <a:off x="3694" y="2543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3" name="Freeform 900"/>
            <p:cNvSpPr>
              <a:spLocks/>
            </p:cNvSpPr>
            <p:nvPr/>
          </p:nvSpPr>
          <p:spPr bwMode="auto">
            <a:xfrm>
              <a:off x="3697" y="254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4" name="Freeform 901"/>
            <p:cNvSpPr>
              <a:spLocks/>
            </p:cNvSpPr>
            <p:nvPr/>
          </p:nvSpPr>
          <p:spPr bwMode="auto">
            <a:xfrm>
              <a:off x="3700" y="254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5" name="Freeform 902"/>
            <p:cNvSpPr>
              <a:spLocks/>
            </p:cNvSpPr>
            <p:nvPr/>
          </p:nvSpPr>
          <p:spPr bwMode="auto">
            <a:xfrm>
              <a:off x="3703" y="2540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6" name="Freeform 903"/>
            <p:cNvSpPr>
              <a:spLocks/>
            </p:cNvSpPr>
            <p:nvPr/>
          </p:nvSpPr>
          <p:spPr bwMode="auto">
            <a:xfrm>
              <a:off x="3707" y="2556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7" name="Freeform 904"/>
            <p:cNvSpPr>
              <a:spLocks/>
            </p:cNvSpPr>
            <p:nvPr/>
          </p:nvSpPr>
          <p:spPr bwMode="auto">
            <a:xfrm>
              <a:off x="3710" y="255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8" name="Freeform 905"/>
            <p:cNvSpPr>
              <a:spLocks/>
            </p:cNvSpPr>
            <p:nvPr/>
          </p:nvSpPr>
          <p:spPr bwMode="auto">
            <a:xfrm>
              <a:off x="3712" y="2565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79" name="Freeform 906"/>
            <p:cNvSpPr>
              <a:spLocks/>
            </p:cNvSpPr>
            <p:nvPr/>
          </p:nvSpPr>
          <p:spPr bwMode="auto">
            <a:xfrm>
              <a:off x="3715" y="2565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0" name="Freeform 907"/>
            <p:cNvSpPr>
              <a:spLocks/>
            </p:cNvSpPr>
            <p:nvPr/>
          </p:nvSpPr>
          <p:spPr bwMode="auto">
            <a:xfrm>
              <a:off x="3718" y="2559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1" name="Freeform 908"/>
            <p:cNvSpPr>
              <a:spLocks/>
            </p:cNvSpPr>
            <p:nvPr/>
          </p:nvSpPr>
          <p:spPr bwMode="auto">
            <a:xfrm>
              <a:off x="3721" y="2564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2" name="Freeform 909"/>
            <p:cNvSpPr>
              <a:spLocks/>
            </p:cNvSpPr>
            <p:nvPr/>
          </p:nvSpPr>
          <p:spPr bwMode="auto">
            <a:xfrm>
              <a:off x="3724" y="256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3" name="Freeform 910"/>
            <p:cNvSpPr>
              <a:spLocks/>
            </p:cNvSpPr>
            <p:nvPr/>
          </p:nvSpPr>
          <p:spPr bwMode="auto">
            <a:xfrm>
              <a:off x="3727" y="2568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4" name="Freeform 911"/>
            <p:cNvSpPr>
              <a:spLocks/>
            </p:cNvSpPr>
            <p:nvPr/>
          </p:nvSpPr>
          <p:spPr bwMode="auto">
            <a:xfrm>
              <a:off x="3730" y="256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5" name="Freeform 912"/>
            <p:cNvSpPr>
              <a:spLocks/>
            </p:cNvSpPr>
            <p:nvPr/>
          </p:nvSpPr>
          <p:spPr bwMode="auto">
            <a:xfrm>
              <a:off x="3734" y="258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6" name="Freeform 913"/>
            <p:cNvSpPr>
              <a:spLocks/>
            </p:cNvSpPr>
            <p:nvPr/>
          </p:nvSpPr>
          <p:spPr bwMode="auto">
            <a:xfrm>
              <a:off x="3736" y="2608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7" name="Freeform 914"/>
            <p:cNvSpPr>
              <a:spLocks/>
            </p:cNvSpPr>
            <p:nvPr/>
          </p:nvSpPr>
          <p:spPr bwMode="auto">
            <a:xfrm>
              <a:off x="3739" y="2638"/>
              <a:ext cx="41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8" name="Freeform 915"/>
            <p:cNvSpPr>
              <a:spLocks/>
            </p:cNvSpPr>
            <p:nvPr/>
          </p:nvSpPr>
          <p:spPr bwMode="auto">
            <a:xfrm>
              <a:off x="3742" y="26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89" name="Freeform 916"/>
            <p:cNvSpPr>
              <a:spLocks/>
            </p:cNvSpPr>
            <p:nvPr/>
          </p:nvSpPr>
          <p:spPr bwMode="auto">
            <a:xfrm>
              <a:off x="3745" y="261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0" name="Freeform 917"/>
            <p:cNvSpPr>
              <a:spLocks/>
            </p:cNvSpPr>
            <p:nvPr/>
          </p:nvSpPr>
          <p:spPr bwMode="auto">
            <a:xfrm>
              <a:off x="3748" y="269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1" name="Freeform 918"/>
            <p:cNvSpPr>
              <a:spLocks/>
            </p:cNvSpPr>
            <p:nvPr/>
          </p:nvSpPr>
          <p:spPr bwMode="auto">
            <a:xfrm>
              <a:off x="3751" y="2683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2" name="Freeform 919"/>
            <p:cNvSpPr>
              <a:spLocks/>
            </p:cNvSpPr>
            <p:nvPr/>
          </p:nvSpPr>
          <p:spPr bwMode="auto">
            <a:xfrm>
              <a:off x="3754" y="275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3" name="Freeform 920"/>
            <p:cNvSpPr>
              <a:spLocks/>
            </p:cNvSpPr>
            <p:nvPr/>
          </p:nvSpPr>
          <p:spPr bwMode="auto">
            <a:xfrm>
              <a:off x="3757" y="266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4" name="Freeform 921"/>
            <p:cNvSpPr>
              <a:spLocks/>
            </p:cNvSpPr>
            <p:nvPr/>
          </p:nvSpPr>
          <p:spPr bwMode="auto">
            <a:xfrm>
              <a:off x="3759" y="2661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5" name="Freeform 922"/>
            <p:cNvSpPr>
              <a:spLocks/>
            </p:cNvSpPr>
            <p:nvPr/>
          </p:nvSpPr>
          <p:spPr bwMode="auto">
            <a:xfrm>
              <a:off x="3763" y="2646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6" name="Freeform 923"/>
            <p:cNvSpPr>
              <a:spLocks/>
            </p:cNvSpPr>
            <p:nvPr/>
          </p:nvSpPr>
          <p:spPr bwMode="auto">
            <a:xfrm>
              <a:off x="3766" y="264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7" name="Freeform 924"/>
            <p:cNvSpPr>
              <a:spLocks/>
            </p:cNvSpPr>
            <p:nvPr/>
          </p:nvSpPr>
          <p:spPr bwMode="auto">
            <a:xfrm>
              <a:off x="3769" y="263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8" name="Freeform 925"/>
            <p:cNvSpPr>
              <a:spLocks/>
            </p:cNvSpPr>
            <p:nvPr/>
          </p:nvSpPr>
          <p:spPr bwMode="auto">
            <a:xfrm>
              <a:off x="3772" y="263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599" name="Freeform 926"/>
            <p:cNvSpPr>
              <a:spLocks/>
            </p:cNvSpPr>
            <p:nvPr/>
          </p:nvSpPr>
          <p:spPr bwMode="auto">
            <a:xfrm>
              <a:off x="3775" y="2639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0" name="Freeform 927"/>
            <p:cNvSpPr>
              <a:spLocks/>
            </p:cNvSpPr>
            <p:nvPr/>
          </p:nvSpPr>
          <p:spPr bwMode="auto">
            <a:xfrm>
              <a:off x="3778" y="2645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1" name="Freeform 928"/>
            <p:cNvSpPr>
              <a:spLocks/>
            </p:cNvSpPr>
            <p:nvPr/>
          </p:nvSpPr>
          <p:spPr bwMode="auto">
            <a:xfrm>
              <a:off x="3781" y="269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2" name="Freeform 929"/>
            <p:cNvSpPr>
              <a:spLocks/>
            </p:cNvSpPr>
            <p:nvPr/>
          </p:nvSpPr>
          <p:spPr bwMode="auto">
            <a:xfrm>
              <a:off x="3783" y="2669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3" name="Freeform 930"/>
            <p:cNvSpPr>
              <a:spLocks/>
            </p:cNvSpPr>
            <p:nvPr/>
          </p:nvSpPr>
          <p:spPr bwMode="auto">
            <a:xfrm>
              <a:off x="3786" y="266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4" name="Freeform 931"/>
            <p:cNvSpPr>
              <a:spLocks/>
            </p:cNvSpPr>
            <p:nvPr/>
          </p:nvSpPr>
          <p:spPr bwMode="auto">
            <a:xfrm>
              <a:off x="3790" y="2672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5" name="Freeform 932"/>
            <p:cNvSpPr>
              <a:spLocks/>
            </p:cNvSpPr>
            <p:nvPr/>
          </p:nvSpPr>
          <p:spPr bwMode="auto">
            <a:xfrm>
              <a:off x="3793" y="267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6" name="Freeform 933"/>
            <p:cNvSpPr>
              <a:spLocks/>
            </p:cNvSpPr>
            <p:nvPr/>
          </p:nvSpPr>
          <p:spPr bwMode="auto">
            <a:xfrm>
              <a:off x="3796" y="2673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7" name="Freeform 934"/>
            <p:cNvSpPr>
              <a:spLocks/>
            </p:cNvSpPr>
            <p:nvPr/>
          </p:nvSpPr>
          <p:spPr bwMode="auto">
            <a:xfrm>
              <a:off x="3799" y="2698"/>
              <a:ext cx="40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8" name="Freeform 935"/>
            <p:cNvSpPr>
              <a:spLocks/>
            </p:cNvSpPr>
            <p:nvPr/>
          </p:nvSpPr>
          <p:spPr bwMode="auto">
            <a:xfrm>
              <a:off x="3802" y="269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09" name="Freeform 936"/>
            <p:cNvSpPr>
              <a:spLocks/>
            </p:cNvSpPr>
            <p:nvPr/>
          </p:nvSpPr>
          <p:spPr bwMode="auto">
            <a:xfrm>
              <a:off x="3805" y="2682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0" name="Freeform 937"/>
            <p:cNvSpPr>
              <a:spLocks/>
            </p:cNvSpPr>
            <p:nvPr/>
          </p:nvSpPr>
          <p:spPr bwMode="auto">
            <a:xfrm>
              <a:off x="3807" y="2713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1" name="Freeform 938"/>
            <p:cNvSpPr>
              <a:spLocks/>
            </p:cNvSpPr>
            <p:nvPr/>
          </p:nvSpPr>
          <p:spPr bwMode="auto">
            <a:xfrm>
              <a:off x="3810" y="2711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2" name="Freeform 939"/>
            <p:cNvSpPr>
              <a:spLocks/>
            </p:cNvSpPr>
            <p:nvPr/>
          </p:nvSpPr>
          <p:spPr bwMode="auto">
            <a:xfrm>
              <a:off x="3813" y="2711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3" name="Freeform 940"/>
            <p:cNvSpPr>
              <a:spLocks/>
            </p:cNvSpPr>
            <p:nvPr/>
          </p:nvSpPr>
          <p:spPr bwMode="auto">
            <a:xfrm>
              <a:off x="3816" y="269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4" name="Freeform 941"/>
            <p:cNvSpPr>
              <a:spLocks/>
            </p:cNvSpPr>
            <p:nvPr/>
          </p:nvSpPr>
          <p:spPr bwMode="auto">
            <a:xfrm>
              <a:off x="3820" y="2691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5" name="Freeform 942"/>
            <p:cNvSpPr>
              <a:spLocks/>
            </p:cNvSpPr>
            <p:nvPr/>
          </p:nvSpPr>
          <p:spPr bwMode="auto">
            <a:xfrm>
              <a:off x="3823" y="2777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6" name="Freeform 943"/>
            <p:cNvSpPr>
              <a:spLocks/>
            </p:cNvSpPr>
            <p:nvPr/>
          </p:nvSpPr>
          <p:spPr bwMode="auto">
            <a:xfrm>
              <a:off x="3826" y="277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7" name="Freeform 944"/>
            <p:cNvSpPr>
              <a:spLocks/>
            </p:cNvSpPr>
            <p:nvPr/>
          </p:nvSpPr>
          <p:spPr bwMode="auto">
            <a:xfrm>
              <a:off x="3829" y="2713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8" name="Freeform 945"/>
            <p:cNvSpPr>
              <a:spLocks/>
            </p:cNvSpPr>
            <p:nvPr/>
          </p:nvSpPr>
          <p:spPr bwMode="auto">
            <a:xfrm>
              <a:off x="3831" y="2714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9" name="Freeform 946"/>
            <p:cNvSpPr>
              <a:spLocks/>
            </p:cNvSpPr>
            <p:nvPr/>
          </p:nvSpPr>
          <p:spPr bwMode="auto">
            <a:xfrm>
              <a:off x="3834" y="2713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0" name="Freeform 947"/>
            <p:cNvSpPr>
              <a:spLocks/>
            </p:cNvSpPr>
            <p:nvPr/>
          </p:nvSpPr>
          <p:spPr bwMode="auto">
            <a:xfrm>
              <a:off x="3837" y="2707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1" name="Freeform 948"/>
            <p:cNvSpPr>
              <a:spLocks/>
            </p:cNvSpPr>
            <p:nvPr/>
          </p:nvSpPr>
          <p:spPr bwMode="auto">
            <a:xfrm>
              <a:off x="3840" y="2707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2" name="Freeform 949"/>
            <p:cNvSpPr>
              <a:spLocks/>
            </p:cNvSpPr>
            <p:nvPr/>
          </p:nvSpPr>
          <p:spPr bwMode="auto">
            <a:xfrm>
              <a:off x="3843" y="273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3" name="Freeform 950"/>
            <p:cNvSpPr>
              <a:spLocks/>
            </p:cNvSpPr>
            <p:nvPr/>
          </p:nvSpPr>
          <p:spPr bwMode="auto">
            <a:xfrm>
              <a:off x="3846" y="276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4" name="Freeform 951"/>
            <p:cNvSpPr>
              <a:spLocks/>
            </p:cNvSpPr>
            <p:nvPr/>
          </p:nvSpPr>
          <p:spPr bwMode="auto">
            <a:xfrm>
              <a:off x="3850" y="278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5" name="Freeform 952"/>
            <p:cNvSpPr>
              <a:spLocks/>
            </p:cNvSpPr>
            <p:nvPr/>
          </p:nvSpPr>
          <p:spPr bwMode="auto">
            <a:xfrm>
              <a:off x="3853" y="278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6" name="Freeform 953"/>
            <p:cNvSpPr>
              <a:spLocks/>
            </p:cNvSpPr>
            <p:nvPr/>
          </p:nvSpPr>
          <p:spPr bwMode="auto">
            <a:xfrm>
              <a:off x="3855" y="2742"/>
              <a:ext cx="41" cy="41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7" name="Freeform 954"/>
            <p:cNvSpPr>
              <a:spLocks/>
            </p:cNvSpPr>
            <p:nvPr/>
          </p:nvSpPr>
          <p:spPr bwMode="auto">
            <a:xfrm>
              <a:off x="3858" y="2750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8" name="Freeform 955"/>
            <p:cNvSpPr>
              <a:spLocks/>
            </p:cNvSpPr>
            <p:nvPr/>
          </p:nvSpPr>
          <p:spPr bwMode="auto">
            <a:xfrm>
              <a:off x="3861" y="2732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29" name="Freeform 956"/>
            <p:cNvSpPr>
              <a:spLocks/>
            </p:cNvSpPr>
            <p:nvPr/>
          </p:nvSpPr>
          <p:spPr bwMode="auto">
            <a:xfrm>
              <a:off x="3864" y="273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0" name="Freeform 957"/>
            <p:cNvSpPr>
              <a:spLocks/>
            </p:cNvSpPr>
            <p:nvPr/>
          </p:nvSpPr>
          <p:spPr bwMode="auto">
            <a:xfrm>
              <a:off x="3867" y="2723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1" name="Freeform 958"/>
            <p:cNvSpPr>
              <a:spLocks/>
            </p:cNvSpPr>
            <p:nvPr/>
          </p:nvSpPr>
          <p:spPr bwMode="auto">
            <a:xfrm>
              <a:off x="3870" y="2740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2" name="Freeform 959"/>
            <p:cNvSpPr>
              <a:spLocks/>
            </p:cNvSpPr>
            <p:nvPr/>
          </p:nvSpPr>
          <p:spPr bwMode="auto">
            <a:xfrm>
              <a:off x="3873" y="2746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3" name="Freeform 960"/>
            <p:cNvSpPr>
              <a:spLocks/>
            </p:cNvSpPr>
            <p:nvPr/>
          </p:nvSpPr>
          <p:spPr bwMode="auto">
            <a:xfrm>
              <a:off x="3876" y="2746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4" name="Freeform 961"/>
            <p:cNvSpPr>
              <a:spLocks/>
            </p:cNvSpPr>
            <p:nvPr/>
          </p:nvSpPr>
          <p:spPr bwMode="auto">
            <a:xfrm>
              <a:off x="3879" y="279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5" name="Freeform 962"/>
            <p:cNvSpPr>
              <a:spLocks/>
            </p:cNvSpPr>
            <p:nvPr/>
          </p:nvSpPr>
          <p:spPr bwMode="auto">
            <a:xfrm>
              <a:off x="3882" y="2839"/>
              <a:ext cx="41" cy="41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6" name="Freeform 963"/>
            <p:cNvSpPr>
              <a:spLocks/>
            </p:cNvSpPr>
            <p:nvPr/>
          </p:nvSpPr>
          <p:spPr bwMode="auto">
            <a:xfrm>
              <a:off x="3885" y="2826"/>
              <a:ext cx="41" cy="40"/>
            </a:xfrm>
            <a:custGeom>
              <a:avLst/>
              <a:gdLst>
                <a:gd name="T0" fmla="*/ 1 w 81"/>
                <a:gd name="T1" fmla="*/ 0 h 80"/>
                <a:gd name="T2" fmla="*/ 1 w 81"/>
                <a:gd name="T3" fmla="*/ 1 h 80"/>
                <a:gd name="T4" fmla="*/ 1 w 81"/>
                <a:gd name="T5" fmla="*/ 1 h 80"/>
                <a:gd name="T6" fmla="*/ 0 w 81"/>
                <a:gd name="T7" fmla="*/ 1 h 80"/>
                <a:gd name="T8" fmla="*/ 1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7" name="Freeform 964"/>
            <p:cNvSpPr>
              <a:spLocks/>
            </p:cNvSpPr>
            <p:nvPr/>
          </p:nvSpPr>
          <p:spPr bwMode="auto">
            <a:xfrm>
              <a:off x="3888" y="2826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8" name="Freeform 965"/>
            <p:cNvSpPr>
              <a:spLocks/>
            </p:cNvSpPr>
            <p:nvPr/>
          </p:nvSpPr>
          <p:spPr bwMode="auto">
            <a:xfrm>
              <a:off x="3891" y="2863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39" name="Freeform 966"/>
            <p:cNvSpPr>
              <a:spLocks/>
            </p:cNvSpPr>
            <p:nvPr/>
          </p:nvSpPr>
          <p:spPr bwMode="auto">
            <a:xfrm>
              <a:off x="3894" y="2794"/>
              <a:ext cx="40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0" name="Freeform 967"/>
            <p:cNvSpPr>
              <a:spLocks/>
            </p:cNvSpPr>
            <p:nvPr/>
          </p:nvSpPr>
          <p:spPr bwMode="auto">
            <a:xfrm>
              <a:off x="3897" y="280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1" name="Freeform 968"/>
            <p:cNvSpPr>
              <a:spLocks/>
            </p:cNvSpPr>
            <p:nvPr/>
          </p:nvSpPr>
          <p:spPr bwMode="auto">
            <a:xfrm>
              <a:off x="3900" y="280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2" name="Freeform 969"/>
            <p:cNvSpPr>
              <a:spLocks/>
            </p:cNvSpPr>
            <p:nvPr/>
          </p:nvSpPr>
          <p:spPr bwMode="auto">
            <a:xfrm>
              <a:off x="3902" y="2809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3" name="Freeform 970"/>
            <p:cNvSpPr>
              <a:spLocks/>
            </p:cNvSpPr>
            <p:nvPr/>
          </p:nvSpPr>
          <p:spPr bwMode="auto">
            <a:xfrm>
              <a:off x="3905" y="279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4" name="Freeform 971"/>
            <p:cNvSpPr>
              <a:spLocks/>
            </p:cNvSpPr>
            <p:nvPr/>
          </p:nvSpPr>
          <p:spPr bwMode="auto">
            <a:xfrm>
              <a:off x="3909" y="2808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5" name="Freeform 972"/>
            <p:cNvSpPr>
              <a:spLocks/>
            </p:cNvSpPr>
            <p:nvPr/>
          </p:nvSpPr>
          <p:spPr bwMode="auto">
            <a:xfrm>
              <a:off x="3912" y="2808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6" name="Freeform 973"/>
            <p:cNvSpPr>
              <a:spLocks/>
            </p:cNvSpPr>
            <p:nvPr/>
          </p:nvSpPr>
          <p:spPr bwMode="auto">
            <a:xfrm>
              <a:off x="3915" y="2816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7" name="Freeform 974"/>
            <p:cNvSpPr>
              <a:spLocks/>
            </p:cNvSpPr>
            <p:nvPr/>
          </p:nvSpPr>
          <p:spPr bwMode="auto">
            <a:xfrm>
              <a:off x="3918" y="2810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8" name="Freeform 975"/>
            <p:cNvSpPr>
              <a:spLocks/>
            </p:cNvSpPr>
            <p:nvPr/>
          </p:nvSpPr>
          <p:spPr bwMode="auto">
            <a:xfrm>
              <a:off x="3921" y="280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49" name="Freeform 976"/>
            <p:cNvSpPr>
              <a:spLocks/>
            </p:cNvSpPr>
            <p:nvPr/>
          </p:nvSpPr>
          <p:spPr bwMode="auto">
            <a:xfrm>
              <a:off x="3924" y="280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0" name="Freeform 977"/>
            <p:cNvSpPr>
              <a:spLocks/>
            </p:cNvSpPr>
            <p:nvPr/>
          </p:nvSpPr>
          <p:spPr bwMode="auto">
            <a:xfrm>
              <a:off x="3926" y="2806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1" name="Freeform 978"/>
            <p:cNvSpPr>
              <a:spLocks/>
            </p:cNvSpPr>
            <p:nvPr/>
          </p:nvSpPr>
          <p:spPr bwMode="auto">
            <a:xfrm>
              <a:off x="3929" y="2845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2" name="Freeform 979"/>
            <p:cNvSpPr>
              <a:spLocks/>
            </p:cNvSpPr>
            <p:nvPr/>
          </p:nvSpPr>
          <p:spPr bwMode="auto">
            <a:xfrm>
              <a:off x="3932" y="2845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3" name="Freeform 980"/>
            <p:cNvSpPr>
              <a:spLocks/>
            </p:cNvSpPr>
            <p:nvPr/>
          </p:nvSpPr>
          <p:spPr bwMode="auto">
            <a:xfrm>
              <a:off x="3935" y="2805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4" name="Freeform 981"/>
            <p:cNvSpPr>
              <a:spLocks/>
            </p:cNvSpPr>
            <p:nvPr/>
          </p:nvSpPr>
          <p:spPr bwMode="auto">
            <a:xfrm>
              <a:off x="3939" y="2817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5" name="Freeform 982"/>
            <p:cNvSpPr>
              <a:spLocks/>
            </p:cNvSpPr>
            <p:nvPr/>
          </p:nvSpPr>
          <p:spPr bwMode="auto">
            <a:xfrm>
              <a:off x="3942" y="2806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6" name="Freeform 983"/>
            <p:cNvSpPr>
              <a:spLocks/>
            </p:cNvSpPr>
            <p:nvPr/>
          </p:nvSpPr>
          <p:spPr bwMode="auto">
            <a:xfrm>
              <a:off x="3945" y="2806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7" name="Freeform 984"/>
            <p:cNvSpPr>
              <a:spLocks/>
            </p:cNvSpPr>
            <p:nvPr/>
          </p:nvSpPr>
          <p:spPr bwMode="auto">
            <a:xfrm>
              <a:off x="3948" y="2830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8" name="Freeform 985"/>
            <p:cNvSpPr>
              <a:spLocks/>
            </p:cNvSpPr>
            <p:nvPr/>
          </p:nvSpPr>
          <p:spPr bwMode="auto">
            <a:xfrm>
              <a:off x="3950" y="2812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9" name="Freeform 986"/>
            <p:cNvSpPr>
              <a:spLocks/>
            </p:cNvSpPr>
            <p:nvPr/>
          </p:nvSpPr>
          <p:spPr bwMode="auto">
            <a:xfrm>
              <a:off x="3953" y="2819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0" name="Freeform 987"/>
            <p:cNvSpPr>
              <a:spLocks/>
            </p:cNvSpPr>
            <p:nvPr/>
          </p:nvSpPr>
          <p:spPr bwMode="auto">
            <a:xfrm>
              <a:off x="3956" y="2819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1" name="Freeform 988"/>
            <p:cNvSpPr>
              <a:spLocks/>
            </p:cNvSpPr>
            <p:nvPr/>
          </p:nvSpPr>
          <p:spPr bwMode="auto">
            <a:xfrm>
              <a:off x="3959" y="282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2" name="Freeform 989"/>
            <p:cNvSpPr>
              <a:spLocks/>
            </p:cNvSpPr>
            <p:nvPr/>
          </p:nvSpPr>
          <p:spPr bwMode="auto">
            <a:xfrm>
              <a:off x="3962" y="2825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3" name="Freeform 990"/>
            <p:cNvSpPr>
              <a:spLocks/>
            </p:cNvSpPr>
            <p:nvPr/>
          </p:nvSpPr>
          <p:spPr bwMode="auto">
            <a:xfrm>
              <a:off x="3965" y="2825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4" name="Freeform 991"/>
            <p:cNvSpPr>
              <a:spLocks/>
            </p:cNvSpPr>
            <p:nvPr/>
          </p:nvSpPr>
          <p:spPr bwMode="auto">
            <a:xfrm>
              <a:off x="3969" y="283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5" name="Freeform 992"/>
            <p:cNvSpPr>
              <a:spLocks/>
            </p:cNvSpPr>
            <p:nvPr/>
          </p:nvSpPr>
          <p:spPr bwMode="auto">
            <a:xfrm>
              <a:off x="3972" y="2838"/>
              <a:ext cx="40" cy="41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6" name="Freeform 993"/>
            <p:cNvSpPr>
              <a:spLocks/>
            </p:cNvSpPr>
            <p:nvPr/>
          </p:nvSpPr>
          <p:spPr bwMode="auto">
            <a:xfrm>
              <a:off x="3974" y="2835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7" name="Freeform 994"/>
            <p:cNvSpPr>
              <a:spLocks/>
            </p:cNvSpPr>
            <p:nvPr/>
          </p:nvSpPr>
          <p:spPr bwMode="auto">
            <a:xfrm>
              <a:off x="3977" y="2835"/>
              <a:ext cx="41" cy="41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1 h 81"/>
                <a:gd name="T4" fmla="*/ 1 w 80"/>
                <a:gd name="T5" fmla="*/ 1 h 81"/>
                <a:gd name="T6" fmla="*/ 0 w 80"/>
                <a:gd name="T7" fmla="*/ 1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8" name="Freeform 995"/>
            <p:cNvSpPr>
              <a:spLocks/>
            </p:cNvSpPr>
            <p:nvPr/>
          </p:nvSpPr>
          <p:spPr bwMode="auto">
            <a:xfrm>
              <a:off x="3980" y="2842"/>
              <a:ext cx="41" cy="41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1 h 81"/>
                <a:gd name="T4" fmla="*/ 1 w 81"/>
                <a:gd name="T5" fmla="*/ 1 h 81"/>
                <a:gd name="T6" fmla="*/ 0 w 81"/>
                <a:gd name="T7" fmla="*/ 1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69" name="Freeform 996"/>
            <p:cNvSpPr>
              <a:spLocks/>
            </p:cNvSpPr>
            <p:nvPr/>
          </p:nvSpPr>
          <p:spPr bwMode="auto">
            <a:xfrm>
              <a:off x="3983" y="2842"/>
              <a:ext cx="40" cy="41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1 h 81"/>
                <a:gd name="T4" fmla="*/ 0 w 81"/>
                <a:gd name="T5" fmla="*/ 1 h 81"/>
                <a:gd name="T6" fmla="*/ 0 w 81"/>
                <a:gd name="T7" fmla="*/ 1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0" name="Freeform 997"/>
            <p:cNvSpPr>
              <a:spLocks/>
            </p:cNvSpPr>
            <p:nvPr/>
          </p:nvSpPr>
          <p:spPr bwMode="auto">
            <a:xfrm>
              <a:off x="3986" y="2854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1" name="Freeform 998"/>
            <p:cNvSpPr>
              <a:spLocks/>
            </p:cNvSpPr>
            <p:nvPr/>
          </p:nvSpPr>
          <p:spPr bwMode="auto">
            <a:xfrm>
              <a:off x="3989" y="2854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2" name="Freeform 999"/>
            <p:cNvSpPr>
              <a:spLocks/>
            </p:cNvSpPr>
            <p:nvPr/>
          </p:nvSpPr>
          <p:spPr bwMode="auto">
            <a:xfrm>
              <a:off x="3992" y="2843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3" name="Freeform 1000"/>
            <p:cNvSpPr>
              <a:spLocks/>
            </p:cNvSpPr>
            <p:nvPr/>
          </p:nvSpPr>
          <p:spPr bwMode="auto">
            <a:xfrm>
              <a:off x="3995" y="290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4" name="Freeform 1001"/>
            <p:cNvSpPr>
              <a:spLocks/>
            </p:cNvSpPr>
            <p:nvPr/>
          </p:nvSpPr>
          <p:spPr bwMode="auto">
            <a:xfrm>
              <a:off x="3998" y="2901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5" name="Freeform 1002"/>
            <p:cNvSpPr>
              <a:spLocks/>
            </p:cNvSpPr>
            <p:nvPr/>
          </p:nvSpPr>
          <p:spPr bwMode="auto">
            <a:xfrm>
              <a:off x="4001" y="2854"/>
              <a:ext cx="41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6" name="Freeform 1003"/>
            <p:cNvSpPr>
              <a:spLocks/>
            </p:cNvSpPr>
            <p:nvPr/>
          </p:nvSpPr>
          <p:spPr bwMode="auto">
            <a:xfrm>
              <a:off x="4004" y="2847"/>
              <a:ext cx="41" cy="40"/>
            </a:xfrm>
            <a:custGeom>
              <a:avLst/>
              <a:gdLst>
                <a:gd name="T0" fmla="*/ 1 w 81"/>
                <a:gd name="T1" fmla="*/ 0 h 81"/>
                <a:gd name="T2" fmla="*/ 1 w 81"/>
                <a:gd name="T3" fmla="*/ 0 h 81"/>
                <a:gd name="T4" fmla="*/ 1 w 81"/>
                <a:gd name="T5" fmla="*/ 0 h 81"/>
                <a:gd name="T6" fmla="*/ 0 w 81"/>
                <a:gd name="T7" fmla="*/ 0 h 81"/>
                <a:gd name="T8" fmla="*/ 1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7" name="Freeform 1004"/>
            <p:cNvSpPr>
              <a:spLocks/>
            </p:cNvSpPr>
            <p:nvPr/>
          </p:nvSpPr>
          <p:spPr bwMode="auto">
            <a:xfrm>
              <a:off x="4007" y="2847"/>
              <a:ext cx="40" cy="40"/>
            </a:xfrm>
            <a:custGeom>
              <a:avLst/>
              <a:gdLst>
                <a:gd name="T0" fmla="*/ 0 w 81"/>
                <a:gd name="T1" fmla="*/ 0 h 81"/>
                <a:gd name="T2" fmla="*/ 0 w 81"/>
                <a:gd name="T3" fmla="*/ 0 h 81"/>
                <a:gd name="T4" fmla="*/ 0 w 81"/>
                <a:gd name="T5" fmla="*/ 0 h 81"/>
                <a:gd name="T6" fmla="*/ 0 w 81"/>
                <a:gd name="T7" fmla="*/ 0 h 81"/>
                <a:gd name="T8" fmla="*/ 0 w 81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0"/>
                  </a:lnTo>
                  <a:lnTo>
                    <a:pt x="41" y="81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8" name="Freeform 1005"/>
            <p:cNvSpPr>
              <a:spLocks/>
            </p:cNvSpPr>
            <p:nvPr/>
          </p:nvSpPr>
          <p:spPr bwMode="auto">
            <a:xfrm>
              <a:off x="4010" y="2849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lnTo>
                    <a:pt x="81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79" name="Freeform 1006"/>
            <p:cNvSpPr>
              <a:spLocks/>
            </p:cNvSpPr>
            <p:nvPr/>
          </p:nvSpPr>
          <p:spPr bwMode="auto">
            <a:xfrm>
              <a:off x="4013" y="2845"/>
              <a:ext cx="40" cy="40"/>
            </a:xfrm>
            <a:custGeom>
              <a:avLst/>
              <a:gdLst>
                <a:gd name="T0" fmla="*/ 1 w 80"/>
                <a:gd name="T1" fmla="*/ 0 h 81"/>
                <a:gd name="T2" fmla="*/ 1 w 80"/>
                <a:gd name="T3" fmla="*/ 0 h 81"/>
                <a:gd name="T4" fmla="*/ 1 w 80"/>
                <a:gd name="T5" fmla="*/ 0 h 81"/>
                <a:gd name="T6" fmla="*/ 0 w 80"/>
                <a:gd name="T7" fmla="*/ 0 h 81"/>
                <a:gd name="T8" fmla="*/ 1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0" name="Freeform 1007"/>
            <p:cNvSpPr>
              <a:spLocks/>
            </p:cNvSpPr>
            <p:nvPr/>
          </p:nvSpPr>
          <p:spPr bwMode="auto">
            <a:xfrm>
              <a:off x="4016" y="2852"/>
              <a:ext cx="40" cy="40"/>
            </a:xfrm>
            <a:custGeom>
              <a:avLst/>
              <a:gdLst>
                <a:gd name="T0" fmla="*/ 1 w 80"/>
                <a:gd name="T1" fmla="*/ 0 h 80"/>
                <a:gd name="T2" fmla="*/ 1 w 80"/>
                <a:gd name="T3" fmla="*/ 1 h 80"/>
                <a:gd name="T4" fmla="*/ 1 w 80"/>
                <a:gd name="T5" fmla="*/ 1 h 80"/>
                <a:gd name="T6" fmla="*/ 0 w 80"/>
                <a:gd name="T7" fmla="*/ 1 h 80"/>
                <a:gd name="T8" fmla="*/ 1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0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81" name="Freeform 1008"/>
            <p:cNvSpPr>
              <a:spLocks/>
            </p:cNvSpPr>
            <p:nvPr/>
          </p:nvSpPr>
          <p:spPr bwMode="auto">
            <a:xfrm>
              <a:off x="4019" y="2852"/>
              <a:ext cx="40" cy="40"/>
            </a:xfrm>
            <a:custGeom>
              <a:avLst/>
              <a:gdLst>
                <a:gd name="T0" fmla="*/ 0 w 81"/>
                <a:gd name="T1" fmla="*/ 0 h 80"/>
                <a:gd name="T2" fmla="*/ 0 w 81"/>
                <a:gd name="T3" fmla="*/ 1 h 80"/>
                <a:gd name="T4" fmla="*/ 0 w 81"/>
                <a:gd name="T5" fmla="*/ 1 h 80"/>
                <a:gd name="T6" fmla="*/ 0 w 81"/>
                <a:gd name="T7" fmla="*/ 1 h 80"/>
                <a:gd name="T8" fmla="*/ 0 w 81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lnTo>
                    <a:pt x="81" y="40"/>
                  </a:lnTo>
                  <a:lnTo>
                    <a:pt x="41" y="80"/>
                  </a:lnTo>
                  <a:lnTo>
                    <a:pt x="0" y="4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Freeform 1009"/>
          <p:cNvSpPr>
            <a:spLocks/>
          </p:cNvSpPr>
          <p:nvPr/>
        </p:nvSpPr>
        <p:spPr bwMode="auto">
          <a:xfrm>
            <a:off x="6673850" y="5156200"/>
            <a:ext cx="63500" cy="65088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2" name="Freeform 1010"/>
          <p:cNvSpPr>
            <a:spLocks/>
          </p:cNvSpPr>
          <p:nvPr/>
        </p:nvSpPr>
        <p:spPr bwMode="auto">
          <a:xfrm>
            <a:off x="6677025" y="5165725"/>
            <a:ext cx="65088" cy="65088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3" name="Freeform 1011"/>
          <p:cNvSpPr>
            <a:spLocks/>
          </p:cNvSpPr>
          <p:nvPr/>
        </p:nvSpPr>
        <p:spPr bwMode="auto">
          <a:xfrm>
            <a:off x="6681788" y="5165725"/>
            <a:ext cx="65087" cy="65088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Freeform 1012"/>
          <p:cNvSpPr>
            <a:spLocks/>
          </p:cNvSpPr>
          <p:nvPr/>
        </p:nvSpPr>
        <p:spPr bwMode="auto">
          <a:xfrm>
            <a:off x="6688138" y="5178425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Freeform 1013"/>
          <p:cNvSpPr>
            <a:spLocks/>
          </p:cNvSpPr>
          <p:nvPr/>
        </p:nvSpPr>
        <p:spPr bwMode="auto">
          <a:xfrm>
            <a:off x="6692900" y="51927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Freeform 1014"/>
          <p:cNvSpPr>
            <a:spLocks/>
          </p:cNvSpPr>
          <p:nvPr/>
        </p:nvSpPr>
        <p:spPr bwMode="auto">
          <a:xfrm>
            <a:off x="6697663" y="5202238"/>
            <a:ext cx="63500" cy="65087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7" name="Freeform 1015"/>
          <p:cNvSpPr>
            <a:spLocks/>
          </p:cNvSpPr>
          <p:nvPr/>
        </p:nvSpPr>
        <p:spPr bwMode="auto">
          <a:xfrm>
            <a:off x="6702425" y="5202238"/>
            <a:ext cx="63500" cy="65087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8" name="Freeform 1016"/>
          <p:cNvSpPr>
            <a:spLocks/>
          </p:cNvSpPr>
          <p:nvPr/>
        </p:nvSpPr>
        <p:spPr bwMode="auto">
          <a:xfrm>
            <a:off x="6707188" y="5207000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1"/>
                </a:lnTo>
                <a:lnTo>
                  <a:pt x="41" y="81"/>
                </a:lnTo>
                <a:lnTo>
                  <a:pt x="0" y="41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9" name="Freeform 1017"/>
          <p:cNvSpPr>
            <a:spLocks/>
          </p:cNvSpPr>
          <p:nvPr/>
        </p:nvSpPr>
        <p:spPr bwMode="auto">
          <a:xfrm>
            <a:off x="6711950" y="5221288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Freeform 1018"/>
          <p:cNvSpPr>
            <a:spLocks/>
          </p:cNvSpPr>
          <p:nvPr/>
        </p:nvSpPr>
        <p:spPr bwMode="auto">
          <a:xfrm>
            <a:off x="6715125" y="5221288"/>
            <a:ext cx="65088" cy="63500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1" name="Freeform 1019"/>
          <p:cNvSpPr>
            <a:spLocks/>
          </p:cNvSpPr>
          <p:nvPr/>
        </p:nvSpPr>
        <p:spPr bwMode="auto">
          <a:xfrm>
            <a:off x="6719888" y="5238750"/>
            <a:ext cx="65087" cy="65088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2" name="Freeform 1020"/>
          <p:cNvSpPr>
            <a:spLocks/>
          </p:cNvSpPr>
          <p:nvPr/>
        </p:nvSpPr>
        <p:spPr bwMode="auto">
          <a:xfrm>
            <a:off x="6724650" y="5232400"/>
            <a:ext cx="63500" cy="65088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3" name="Freeform 1021"/>
          <p:cNvSpPr>
            <a:spLocks/>
          </p:cNvSpPr>
          <p:nvPr/>
        </p:nvSpPr>
        <p:spPr bwMode="auto">
          <a:xfrm>
            <a:off x="6729413" y="5232400"/>
            <a:ext cx="63500" cy="65088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4" name="Freeform 1022"/>
          <p:cNvSpPr>
            <a:spLocks/>
          </p:cNvSpPr>
          <p:nvPr/>
        </p:nvSpPr>
        <p:spPr bwMode="auto">
          <a:xfrm>
            <a:off x="6734175" y="5235575"/>
            <a:ext cx="63500" cy="65088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5" name="Freeform 1023"/>
          <p:cNvSpPr>
            <a:spLocks/>
          </p:cNvSpPr>
          <p:nvPr/>
        </p:nvSpPr>
        <p:spPr bwMode="auto">
          <a:xfrm>
            <a:off x="6740525" y="5243513"/>
            <a:ext cx="63500" cy="65087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6" name="Freeform 1024"/>
          <p:cNvSpPr>
            <a:spLocks/>
          </p:cNvSpPr>
          <p:nvPr/>
        </p:nvSpPr>
        <p:spPr bwMode="auto">
          <a:xfrm>
            <a:off x="6745288" y="524986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7" name="Freeform 1025"/>
          <p:cNvSpPr>
            <a:spLocks/>
          </p:cNvSpPr>
          <p:nvPr/>
        </p:nvSpPr>
        <p:spPr bwMode="auto">
          <a:xfrm>
            <a:off x="6750050" y="524986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8" name="Freeform 1026"/>
          <p:cNvSpPr>
            <a:spLocks/>
          </p:cNvSpPr>
          <p:nvPr/>
        </p:nvSpPr>
        <p:spPr bwMode="auto">
          <a:xfrm>
            <a:off x="6753225" y="5256213"/>
            <a:ext cx="65088" cy="63500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9" name="Freeform 1027"/>
          <p:cNvSpPr>
            <a:spLocks/>
          </p:cNvSpPr>
          <p:nvPr/>
        </p:nvSpPr>
        <p:spPr bwMode="auto">
          <a:xfrm>
            <a:off x="6757988" y="5265738"/>
            <a:ext cx="65087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0" name="Freeform 1028"/>
          <p:cNvSpPr>
            <a:spLocks/>
          </p:cNvSpPr>
          <p:nvPr/>
        </p:nvSpPr>
        <p:spPr bwMode="auto">
          <a:xfrm>
            <a:off x="6762750" y="5265738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1"/>
                </a:lnTo>
                <a:lnTo>
                  <a:pt x="41" y="81"/>
                </a:lnTo>
                <a:lnTo>
                  <a:pt x="0" y="41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1" name="Freeform 1029"/>
          <p:cNvSpPr>
            <a:spLocks/>
          </p:cNvSpPr>
          <p:nvPr/>
        </p:nvSpPr>
        <p:spPr bwMode="auto">
          <a:xfrm>
            <a:off x="6767513" y="5272088"/>
            <a:ext cx="63500" cy="65087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2" name="Freeform 1030"/>
          <p:cNvSpPr>
            <a:spLocks/>
          </p:cNvSpPr>
          <p:nvPr/>
        </p:nvSpPr>
        <p:spPr bwMode="auto">
          <a:xfrm>
            <a:off x="6772275" y="5286375"/>
            <a:ext cx="63500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3" name="Freeform 1031"/>
          <p:cNvSpPr>
            <a:spLocks/>
          </p:cNvSpPr>
          <p:nvPr/>
        </p:nvSpPr>
        <p:spPr bwMode="auto">
          <a:xfrm>
            <a:off x="6777038" y="5286375"/>
            <a:ext cx="63500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4" name="Freeform 1032"/>
          <p:cNvSpPr>
            <a:spLocks/>
          </p:cNvSpPr>
          <p:nvPr/>
        </p:nvSpPr>
        <p:spPr bwMode="auto">
          <a:xfrm>
            <a:off x="6781800" y="5311775"/>
            <a:ext cx="63500" cy="6508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5" name="Freeform 1033"/>
          <p:cNvSpPr>
            <a:spLocks/>
          </p:cNvSpPr>
          <p:nvPr/>
        </p:nvSpPr>
        <p:spPr bwMode="auto">
          <a:xfrm>
            <a:off x="6788150" y="5332413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6" name="Freeform 1034"/>
          <p:cNvSpPr>
            <a:spLocks/>
          </p:cNvSpPr>
          <p:nvPr/>
        </p:nvSpPr>
        <p:spPr bwMode="auto">
          <a:xfrm>
            <a:off x="6791325" y="5332413"/>
            <a:ext cx="65088" cy="63500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7" name="Freeform 1035"/>
          <p:cNvSpPr>
            <a:spLocks/>
          </p:cNvSpPr>
          <p:nvPr/>
        </p:nvSpPr>
        <p:spPr bwMode="auto">
          <a:xfrm>
            <a:off x="6796088" y="5299075"/>
            <a:ext cx="65087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8" name="Freeform 1036"/>
          <p:cNvSpPr>
            <a:spLocks/>
          </p:cNvSpPr>
          <p:nvPr/>
        </p:nvSpPr>
        <p:spPr bwMode="auto">
          <a:xfrm>
            <a:off x="6800850" y="5422900"/>
            <a:ext cx="63500" cy="6508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9" name="Freeform 1037"/>
          <p:cNvSpPr>
            <a:spLocks/>
          </p:cNvSpPr>
          <p:nvPr/>
        </p:nvSpPr>
        <p:spPr bwMode="auto">
          <a:xfrm>
            <a:off x="6805613" y="5422900"/>
            <a:ext cx="63500" cy="6508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0" name="Freeform 1038"/>
          <p:cNvSpPr>
            <a:spLocks/>
          </p:cNvSpPr>
          <p:nvPr/>
        </p:nvSpPr>
        <p:spPr bwMode="auto">
          <a:xfrm>
            <a:off x="6810375" y="5248275"/>
            <a:ext cx="63500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1" name="Freeform 1039"/>
          <p:cNvSpPr>
            <a:spLocks/>
          </p:cNvSpPr>
          <p:nvPr/>
        </p:nvSpPr>
        <p:spPr bwMode="auto">
          <a:xfrm>
            <a:off x="6815138" y="5373688"/>
            <a:ext cx="63500" cy="63500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2" name="Freeform 1040"/>
          <p:cNvSpPr>
            <a:spLocks/>
          </p:cNvSpPr>
          <p:nvPr/>
        </p:nvSpPr>
        <p:spPr bwMode="auto">
          <a:xfrm>
            <a:off x="6819900" y="5373688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3" name="Freeform 1041"/>
          <p:cNvSpPr>
            <a:spLocks/>
          </p:cNvSpPr>
          <p:nvPr/>
        </p:nvSpPr>
        <p:spPr bwMode="auto">
          <a:xfrm>
            <a:off x="6824663" y="5340350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4" name="Freeform 1042"/>
          <p:cNvSpPr>
            <a:spLocks/>
          </p:cNvSpPr>
          <p:nvPr/>
        </p:nvSpPr>
        <p:spPr bwMode="auto">
          <a:xfrm>
            <a:off x="6827838" y="5300663"/>
            <a:ext cx="65087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5" name="Freeform 1043"/>
          <p:cNvSpPr>
            <a:spLocks/>
          </p:cNvSpPr>
          <p:nvPr/>
        </p:nvSpPr>
        <p:spPr bwMode="auto">
          <a:xfrm>
            <a:off x="6832600" y="5345113"/>
            <a:ext cx="65088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6" name="Freeform 1044"/>
          <p:cNvSpPr>
            <a:spLocks/>
          </p:cNvSpPr>
          <p:nvPr/>
        </p:nvSpPr>
        <p:spPr bwMode="auto">
          <a:xfrm>
            <a:off x="6838950" y="53451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7" name="Freeform 1045"/>
          <p:cNvSpPr>
            <a:spLocks/>
          </p:cNvSpPr>
          <p:nvPr/>
        </p:nvSpPr>
        <p:spPr bwMode="auto">
          <a:xfrm>
            <a:off x="6843713" y="5375275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8" name="Freeform 1046"/>
          <p:cNvSpPr>
            <a:spLocks/>
          </p:cNvSpPr>
          <p:nvPr/>
        </p:nvSpPr>
        <p:spPr bwMode="auto">
          <a:xfrm>
            <a:off x="6848475" y="5295900"/>
            <a:ext cx="63500" cy="63500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9" name="Freeform 1047"/>
          <p:cNvSpPr>
            <a:spLocks/>
          </p:cNvSpPr>
          <p:nvPr/>
        </p:nvSpPr>
        <p:spPr bwMode="auto">
          <a:xfrm>
            <a:off x="6853238" y="5295900"/>
            <a:ext cx="63500" cy="63500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0" name="Freeform 1048"/>
          <p:cNvSpPr>
            <a:spLocks/>
          </p:cNvSpPr>
          <p:nvPr/>
        </p:nvSpPr>
        <p:spPr bwMode="auto">
          <a:xfrm>
            <a:off x="6858000" y="5348288"/>
            <a:ext cx="63500" cy="65087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1" name="Freeform 1049"/>
          <p:cNvSpPr>
            <a:spLocks/>
          </p:cNvSpPr>
          <p:nvPr/>
        </p:nvSpPr>
        <p:spPr bwMode="auto">
          <a:xfrm>
            <a:off x="6862763" y="5387975"/>
            <a:ext cx="63500" cy="6508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2" name="Freeform 1050"/>
          <p:cNvSpPr>
            <a:spLocks/>
          </p:cNvSpPr>
          <p:nvPr/>
        </p:nvSpPr>
        <p:spPr bwMode="auto">
          <a:xfrm>
            <a:off x="6865938" y="5387975"/>
            <a:ext cx="65087" cy="65088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3" name="Freeform 1051"/>
          <p:cNvSpPr>
            <a:spLocks/>
          </p:cNvSpPr>
          <p:nvPr/>
        </p:nvSpPr>
        <p:spPr bwMode="auto">
          <a:xfrm>
            <a:off x="6870700" y="5353050"/>
            <a:ext cx="65088" cy="65088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4" name="Freeform 1052"/>
          <p:cNvSpPr>
            <a:spLocks/>
          </p:cNvSpPr>
          <p:nvPr/>
        </p:nvSpPr>
        <p:spPr bwMode="auto">
          <a:xfrm>
            <a:off x="6875463" y="5376863"/>
            <a:ext cx="65087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1"/>
                </a:lnTo>
                <a:lnTo>
                  <a:pt x="41" y="81"/>
                </a:lnTo>
                <a:lnTo>
                  <a:pt x="0" y="41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5" name="Freeform 1053"/>
          <p:cNvSpPr>
            <a:spLocks/>
          </p:cNvSpPr>
          <p:nvPr/>
        </p:nvSpPr>
        <p:spPr bwMode="auto">
          <a:xfrm>
            <a:off x="6880225" y="537686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6" name="Freeform 1054"/>
          <p:cNvSpPr>
            <a:spLocks/>
          </p:cNvSpPr>
          <p:nvPr/>
        </p:nvSpPr>
        <p:spPr bwMode="auto">
          <a:xfrm>
            <a:off x="6884988" y="5381625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7" name="Freeform 1055"/>
          <p:cNvSpPr>
            <a:spLocks/>
          </p:cNvSpPr>
          <p:nvPr/>
        </p:nvSpPr>
        <p:spPr bwMode="auto">
          <a:xfrm>
            <a:off x="6891338" y="5384800"/>
            <a:ext cx="63500" cy="65088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8" name="Freeform 1056"/>
          <p:cNvSpPr>
            <a:spLocks/>
          </p:cNvSpPr>
          <p:nvPr/>
        </p:nvSpPr>
        <p:spPr bwMode="auto">
          <a:xfrm>
            <a:off x="6896100" y="5384800"/>
            <a:ext cx="63500" cy="65088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99" name="Freeform 1057"/>
          <p:cNvSpPr>
            <a:spLocks/>
          </p:cNvSpPr>
          <p:nvPr/>
        </p:nvSpPr>
        <p:spPr bwMode="auto">
          <a:xfrm>
            <a:off x="6900863" y="5408613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0" name="Freeform 1058"/>
          <p:cNvSpPr>
            <a:spLocks/>
          </p:cNvSpPr>
          <p:nvPr/>
        </p:nvSpPr>
        <p:spPr bwMode="auto">
          <a:xfrm>
            <a:off x="6904038" y="5402263"/>
            <a:ext cx="65087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1" name="Freeform 1059"/>
          <p:cNvSpPr>
            <a:spLocks/>
          </p:cNvSpPr>
          <p:nvPr/>
        </p:nvSpPr>
        <p:spPr bwMode="auto">
          <a:xfrm>
            <a:off x="6908800" y="5402263"/>
            <a:ext cx="65088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2" name="Freeform 1060"/>
          <p:cNvSpPr>
            <a:spLocks/>
          </p:cNvSpPr>
          <p:nvPr/>
        </p:nvSpPr>
        <p:spPr bwMode="auto">
          <a:xfrm>
            <a:off x="6913563" y="5407025"/>
            <a:ext cx="65087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3" name="Freeform 1061"/>
          <p:cNvSpPr>
            <a:spLocks/>
          </p:cNvSpPr>
          <p:nvPr/>
        </p:nvSpPr>
        <p:spPr bwMode="auto">
          <a:xfrm>
            <a:off x="6918325" y="54340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4" name="Freeform 1062"/>
          <p:cNvSpPr>
            <a:spLocks/>
          </p:cNvSpPr>
          <p:nvPr/>
        </p:nvSpPr>
        <p:spPr bwMode="auto">
          <a:xfrm>
            <a:off x="6923088" y="54340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5" name="Freeform 1063"/>
          <p:cNvSpPr>
            <a:spLocks/>
          </p:cNvSpPr>
          <p:nvPr/>
        </p:nvSpPr>
        <p:spPr bwMode="auto">
          <a:xfrm>
            <a:off x="6927850" y="5326063"/>
            <a:ext cx="63500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6" name="Freeform 1064"/>
          <p:cNvSpPr>
            <a:spLocks/>
          </p:cNvSpPr>
          <p:nvPr/>
        </p:nvSpPr>
        <p:spPr bwMode="auto">
          <a:xfrm>
            <a:off x="6932613" y="532606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7" name="Freeform 1065"/>
          <p:cNvSpPr>
            <a:spLocks/>
          </p:cNvSpPr>
          <p:nvPr/>
        </p:nvSpPr>
        <p:spPr bwMode="auto">
          <a:xfrm>
            <a:off x="6937375" y="5467350"/>
            <a:ext cx="63500" cy="6508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8" name="Freeform 1066"/>
          <p:cNvSpPr>
            <a:spLocks/>
          </p:cNvSpPr>
          <p:nvPr/>
        </p:nvSpPr>
        <p:spPr bwMode="auto">
          <a:xfrm>
            <a:off x="6940550" y="5270500"/>
            <a:ext cx="65088" cy="65088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09" name="Freeform 1067"/>
          <p:cNvSpPr>
            <a:spLocks/>
          </p:cNvSpPr>
          <p:nvPr/>
        </p:nvSpPr>
        <p:spPr bwMode="auto">
          <a:xfrm>
            <a:off x="6946900" y="5270500"/>
            <a:ext cx="65088" cy="65088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0" name="Freeform 1068"/>
          <p:cNvSpPr>
            <a:spLocks/>
          </p:cNvSpPr>
          <p:nvPr/>
        </p:nvSpPr>
        <p:spPr bwMode="auto">
          <a:xfrm>
            <a:off x="6951663" y="544036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1" name="Freeform 1069"/>
          <p:cNvSpPr>
            <a:spLocks/>
          </p:cNvSpPr>
          <p:nvPr/>
        </p:nvSpPr>
        <p:spPr bwMode="auto">
          <a:xfrm>
            <a:off x="6956425" y="5446713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2" name="Freeform 1070"/>
          <p:cNvSpPr>
            <a:spLocks/>
          </p:cNvSpPr>
          <p:nvPr/>
        </p:nvSpPr>
        <p:spPr bwMode="auto">
          <a:xfrm>
            <a:off x="6961188" y="5446713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3" name="Freeform 1071"/>
          <p:cNvSpPr>
            <a:spLocks/>
          </p:cNvSpPr>
          <p:nvPr/>
        </p:nvSpPr>
        <p:spPr bwMode="auto">
          <a:xfrm>
            <a:off x="6965950" y="5459413"/>
            <a:ext cx="63500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4" name="Freeform 1072"/>
          <p:cNvSpPr>
            <a:spLocks/>
          </p:cNvSpPr>
          <p:nvPr/>
        </p:nvSpPr>
        <p:spPr bwMode="auto">
          <a:xfrm>
            <a:off x="6970713" y="54594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5" name="Freeform 1073"/>
          <p:cNvSpPr>
            <a:spLocks/>
          </p:cNvSpPr>
          <p:nvPr/>
        </p:nvSpPr>
        <p:spPr bwMode="auto">
          <a:xfrm>
            <a:off x="6975475" y="54594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6" name="Freeform 1074"/>
          <p:cNvSpPr>
            <a:spLocks/>
          </p:cNvSpPr>
          <p:nvPr/>
        </p:nvSpPr>
        <p:spPr bwMode="auto">
          <a:xfrm>
            <a:off x="6978650" y="5459413"/>
            <a:ext cx="65088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7" name="Freeform 1075"/>
          <p:cNvSpPr>
            <a:spLocks/>
          </p:cNvSpPr>
          <p:nvPr/>
        </p:nvSpPr>
        <p:spPr bwMode="auto">
          <a:xfrm>
            <a:off x="6983413" y="5465763"/>
            <a:ext cx="65087" cy="65087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8" name="Freeform 1076"/>
          <p:cNvSpPr>
            <a:spLocks/>
          </p:cNvSpPr>
          <p:nvPr/>
        </p:nvSpPr>
        <p:spPr bwMode="auto">
          <a:xfrm>
            <a:off x="6988175" y="5465763"/>
            <a:ext cx="65088" cy="65087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19" name="Freeform 1077"/>
          <p:cNvSpPr>
            <a:spLocks/>
          </p:cNvSpPr>
          <p:nvPr/>
        </p:nvSpPr>
        <p:spPr bwMode="auto">
          <a:xfrm>
            <a:off x="6992938" y="54594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0" name="Freeform 1078"/>
          <p:cNvSpPr>
            <a:spLocks/>
          </p:cNvSpPr>
          <p:nvPr/>
        </p:nvSpPr>
        <p:spPr bwMode="auto">
          <a:xfrm>
            <a:off x="6999288" y="5464175"/>
            <a:ext cx="63500" cy="6508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1" name="Freeform 1079"/>
          <p:cNvSpPr>
            <a:spLocks/>
          </p:cNvSpPr>
          <p:nvPr/>
        </p:nvSpPr>
        <p:spPr bwMode="auto">
          <a:xfrm>
            <a:off x="7004050" y="5464175"/>
            <a:ext cx="63500" cy="65088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2" name="Freeform 1080"/>
          <p:cNvSpPr>
            <a:spLocks/>
          </p:cNvSpPr>
          <p:nvPr/>
        </p:nvSpPr>
        <p:spPr bwMode="auto">
          <a:xfrm>
            <a:off x="7008813" y="5497513"/>
            <a:ext cx="63500" cy="65087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3" name="Freeform 1081"/>
          <p:cNvSpPr>
            <a:spLocks/>
          </p:cNvSpPr>
          <p:nvPr/>
        </p:nvSpPr>
        <p:spPr bwMode="auto">
          <a:xfrm>
            <a:off x="7013575" y="5481638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4" name="Freeform 1082"/>
          <p:cNvSpPr>
            <a:spLocks/>
          </p:cNvSpPr>
          <p:nvPr/>
        </p:nvSpPr>
        <p:spPr bwMode="auto">
          <a:xfrm>
            <a:off x="7016750" y="5481638"/>
            <a:ext cx="65088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5" name="Freeform 1083"/>
          <p:cNvSpPr>
            <a:spLocks/>
          </p:cNvSpPr>
          <p:nvPr/>
        </p:nvSpPr>
        <p:spPr bwMode="auto">
          <a:xfrm>
            <a:off x="7021513" y="5492750"/>
            <a:ext cx="65087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6" name="Freeform 1084"/>
          <p:cNvSpPr>
            <a:spLocks/>
          </p:cNvSpPr>
          <p:nvPr/>
        </p:nvSpPr>
        <p:spPr bwMode="auto">
          <a:xfrm>
            <a:off x="7026275" y="5492750"/>
            <a:ext cx="65088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1"/>
                </a:lnTo>
                <a:lnTo>
                  <a:pt x="41" y="81"/>
                </a:lnTo>
                <a:lnTo>
                  <a:pt x="0" y="41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7" name="Freeform 1085"/>
          <p:cNvSpPr>
            <a:spLocks/>
          </p:cNvSpPr>
          <p:nvPr/>
        </p:nvSpPr>
        <p:spPr bwMode="auto">
          <a:xfrm>
            <a:off x="7031038" y="5502275"/>
            <a:ext cx="63500" cy="6508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8" name="Freeform 1086"/>
          <p:cNvSpPr>
            <a:spLocks/>
          </p:cNvSpPr>
          <p:nvPr/>
        </p:nvSpPr>
        <p:spPr bwMode="auto">
          <a:xfrm>
            <a:off x="7035800" y="55102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29" name="Freeform 1087"/>
          <p:cNvSpPr>
            <a:spLocks/>
          </p:cNvSpPr>
          <p:nvPr/>
        </p:nvSpPr>
        <p:spPr bwMode="auto">
          <a:xfrm>
            <a:off x="7040563" y="5510213"/>
            <a:ext cx="63500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0" name="Freeform 1088"/>
          <p:cNvSpPr>
            <a:spLocks/>
          </p:cNvSpPr>
          <p:nvPr/>
        </p:nvSpPr>
        <p:spPr bwMode="auto">
          <a:xfrm>
            <a:off x="7045325" y="5513388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1" name="Freeform 1089"/>
          <p:cNvSpPr>
            <a:spLocks/>
          </p:cNvSpPr>
          <p:nvPr/>
        </p:nvSpPr>
        <p:spPr bwMode="auto">
          <a:xfrm>
            <a:off x="7051675" y="5522913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2" name="Freeform 1090"/>
          <p:cNvSpPr>
            <a:spLocks/>
          </p:cNvSpPr>
          <p:nvPr/>
        </p:nvSpPr>
        <p:spPr bwMode="auto">
          <a:xfrm>
            <a:off x="7054850" y="5522913"/>
            <a:ext cx="65088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3" name="Freeform 1091"/>
          <p:cNvSpPr>
            <a:spLocks/>
          </p:cNvSpPr>
          <p:nvPr/>
        </p:nvSpPr>
        <p:spPr bwMode="auto">
          <a:xfrm>
            <a:off x="7059613" y="5516563"/>
            <a:ext cx="65087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4" name="Freeform 1092"/>
          <p:cNvSpPr>
            <a:spLocks/>
          </p:cNvSpPr>
          <p:nvPr/>
        </p:nvSpPr>
        <p:spPr bwMode="auto">
          <a:xfrm>
            <a:off x="7064375" y="5521325"/>
            <a:ext cx="65088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5" name="Freeform 1093"/>
          <p:cNvSpPr>
            <a:spLocks/>
          </p:cNvSpPr>
          <p:nvPr/>
        </p:nvSpPr>
        <p:spPr bwMode="auto">
          <a:xfrm>
            <a:off x="7069138" y="5521325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6" name="Freeform 1094"/>
          <p:cNvSpPr>
            <a:spLocks/>
          </p:cNvSpPr>
          <p:nvPr/>
        </p:nvSpPr>
        <p:spPr bwMode="auto">
          <a:xfrm>
            <a:off x="7073900" y="5524500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7" name="Freeform 1095"/>
          <p:cNvSpPr>
            <a:spLocks/>
          </p:cNvSpPr>
          <p:nvPr/>
        </p:nvSpPr>
        <p:spPr bwMode="auto">
          <a:xfrm>
            <a:off x="7078663" y="5524500"/>
            <a:ext cx="63500" cy="63500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8" name="Freeform 1096"/>
          <p:cNvSpPr>
            <a:spLocks/>
          </p:cNvSpPr>
          <p:nvPr/>
        </p:nvSpPr>
        <p:spPr bwMode="auto">
          <a:xfrm>
            <a:off x="7083425" y="5532438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39" name="Freeform 1097"/>
          <p:cNvSpPr>
            <a:spLocks/>
          </p:cNvSpPr>
          <p:nvPr/>
        </p:nvSpPr>
        <p:spPr bwMode="auto">
          <a:xfrm>
            <a:off x="7088188" y="5538788"/>
            <a:ext cx="63500" cy="65087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0" name="Freeform 1098"/>
          <p:cNvSpPr>
            <a:spLocks/>
          </p:cNvSpPr>
          <p:nvPr/>
        </p:nvSpPr>
        <p:spPr bwMode="auto">
          <a:xfrm>
            <a:off x="7091363" y="5538788"/>
            <a:ext cx="65087" cy="65087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1" name="Freeform 1099"/>
          <p:cNvSpPr>
            <a:spLocks/>
          </p:cNvSpPr>
          <p:nvPr/>
        </p:nvSpPr>
        <p:spPr bwMode="auto">
          <a:xfrm>
            <a:off x="7096125" y="5580063"/>
            <a:ext cx="65088" cy="65087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2" name="Freeform 1100"/>
          <p:cNvSpPr>
            <a:spLocks/>
          </p:cNvSpPr>
          <p:nvPr/>
        </p:nvSpPr>
        <p:spPr bwMode="auto">
          <a:xfrm>
            <a:off x="7100888" y="5395913"/>
            <a:ext cx="65087" cy="63500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3" name="Freeform 1101"/>
          <p:cNvSpPr>
            <a:spLocks/>
          </p:cNvSpPr>
          <p:nvPr/>
        </p:nvSpPr>
        <p:spPr bwMode="auto">
          <a:xfrm>
            <a:off x="7107238" y="5395913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1"/>
                </a:lnTo>
                <a:lnTo>
                  <a:pt x="41" y="81"/>
                </a:lnTo>
                <a:lnTo>
                  <a:pt x="0" y="41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4" name="Freeform 1102"/>
          <p:cNvSpPr>
            <a:spLocks/>
          </p:cNvSpPr>
          <p:nvPr/>
        </p:nvSpPr>
        <p:spPr bwMode="auto">
          <a:xfrm>
            <a:off x="7112000" y="5556250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5" name="Freeform 1103"/>
          <p:cNvSpPr>
            <a:spLocks/>
          </p:cNvSpPr>
          <p:nvPr/>
        </p:nvSpPr>
        <p:spPr bwMode="auto">
          <a:xfrm>
            <a:off x="7116763" y="5238750"/>
            <a:ext cx="63500" cy="65088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6" name="Freeform 1104"/>
          <p:cNvSpPr>
            <a:spLocks/>
          </p:cNvSpPr>
          <p:nvPr/>
        </p:nvSpPr>
        <p:spPr bwMode="auto">
          <a:xfrm>
            <a:off x="7121525" y="5238750"/>
            <a:ext cx="63500" cy="6508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7" name="Freeform 1105"/>
          <p:cNvSpPr>
            <a:spLocks/>
          </p:cNvSpPr>
          <p:nvPr/>
        </p:nvSpPr>
        <p:spPr bwMode="auto">
          <a:xfrm>
            <a:off x="7126288" y="4454525"/>
            <a:ext cx="63500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1" y="0"/>
                </a:moveTo>
                <a:lnTo>
                  <a:pt x="81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8" name="Freeform 1106"/>
          <p:cNvSpPr>
            <a:spLocks/>
          </p:cNvSpPr>
          <p:nvPr/>
        </p:nvSpPr>
        <p:spPr bwMode="auto">
          <a:xfrm>
            <a:off x="7129463" y="4454525"/>
            <a:ext cx="65087" cy="63500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49" name="Freeform 1107"/>
          <p:cNvSpPr>
            <a:spLocks/>
          </p:cNvSpPr>
          <p:nvPr/>
        </p:nvSpPr>
        <p:spPr bwMode="auto">
          <a:xfrm>
            <a:off x="7134225" y="5545138"/>
            <a:ext cx="65088" cy="65087"/>
          </a:xfrm>
          <a:custGeom>
            <a:avLst/>
            <a:gdLst>
              <a:gd name="T0" fmla="*/ 2147483647 w 80"/>
              <a:gd name="T1" fmla="*/ 0 h 81"/>
              <a:gd name="T2" fmla="*/ 2147483647 w 80"/>
              <a:gd name="T3" fmla="*/ 2147483647 h 81"/>
              <a:gd name="T4" fmla="*/ 2147483647 w 80"/>
              <a:gd name="T5" fmla="*/ 2147483647 h 81"/>
              <a:gd name="T6" fmla="*/ 0 w 80"/>
              <a:gd name="T7" fmla="*/ 2147483647 h 81"/>
              <a:gd name="T8" fmla="*/ 2147483647 w 80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1">
                <a:moveTo>
                  <a:pt x="40" y="0"/>
                </a:moveTo>
                <a:lnTo>
                  <a:pt x="80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50" name="Freeform 1108"/>
          <p:cNvSpPr>
            <a:spLocks/>
          </p:cNvSpPr>
          <p:nvPr/>
        </p:nvSpPr>
        <p:spPr bwMode="auto">
          <a:xfrm>
            <a:off x="7138988" y="5562600"/>
            <a:ext cx="65087" cy="63500"/>
          </a:xfrm>
          <a:custGeom>
            <a:avLst/>
            <a:gdLst>
              <a:gd name="T0" fmla="*/ 2147483647 w 80"/>
              <a:gd name="T1" fmla="*/ 0 h 80"/>
              <a:gd name="T2" fmla="*/ 2147483647 w 80"/>
              <a:gd name="T3" fmla="*/ 2147483647 h 80"/>
              <a:gd name="T4" fmla="*/ 2147483647 w 80"/>
              <a:gd name="T5" fmla="*/ 2147483647 h 80"/>
              <a:gd name="T6" fmla="*/ 0 w 80"/>
              <a:gd name="T7" fmla="*/ 2147483647 h 80"/>
              <a:gd name="T8" fmla="*/ 2147483647 w 80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80">
                <a:moveTo>
                  <a:pt x="40" y="0"/>
                </a:moveTo>
                <a:lnTo>
                  <a:pt x="80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51" name="Freeform 1109"/>
          <p:cNvSpPr>
            <a:spLocks/>
          </p:cNvSpPr>
          <p:nvPr/>
        </p:nvSpPr>
        <p:spPr bwMode="auto">
          <a:xfrm>
            <a:off x="7143750" y="5562600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52" name="Freeform 1110"/>
          <p:cNvSpPr>
            <a:spLocks/>
          </p:cNvSpPr>
          <p:nvPr/>
        </p:nvSpPr>
        <p:spPr bwMode="auto">
          <a:xfrm>
            <a:off x="7148513" y="5562600"/>
            <a:ext cx="63500" cy="63500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0" y="0"/>
                </a:moveTo>
                <a:lnTo>
                  <a:pt x="81" y="40"/>
                </a:lnTo>
                <a:lnTo>
                  <a:pt x="40" y="80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53" name="Rectangle 1112"/>
          <p:cNvSpPr>
            <a:spLocks noChangeArrowheads="1"/>
          </p:cNvSpPr>
          <p:nvPr/>
        </p:nvSpPr>
        <p:spPr bwMode="auto">
          <a:xfrm>
            <a:off x="7521575" y="6083300"/>
            <a:ext cx="809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54" name="Rectangle 1113"/>
          <p:cNvSpPr>
            <a:spLocks noChangeArrowheads="1"/>
          </p:cNvSpPr>
          <p:nvPr/>
        </p:nvSpPr>
        <p:spPr bwMode="auto">
          <a:xfrm>
            <a:off x="7451725" y="5740400"/>
            <a:ext cx="1635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20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55" name="Rectangle 1114"/>
          <p:cNvSpPr>
            <a:spLocks noChangeArrowheads="1"/>
          </p:cNvSpPr>
          <p:nvPr/>
        </p:nvSpPr>
        <p:spPr bwMode="auto">
          <a:xfrm>
            <a:off x="7451725" y="5300663"/>
            <a:ext cx="1635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40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56" name="Rectangle 1115"/>
          <p:cNvSpPr>
            <a:spLocks noChangeArrowheads="1"/>
          </p:cNvSpPr>
          <p:nvPr/>
        </p:nvSpPr>
        <p:spPr bwMode="auto">
          <a:xfrm>
            <a:off x="7451725" y="4860925"/>
            <a:ext cx="1635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60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57" name="Rectangle 1116"/>
          <p:cNvSpPr>
            <a:spLocks noChangeArrowheads="1"/>
          </p:cNvSpPr>
          <p:nvPr/>
        </p:nvSpPr>
        <p:spPr bwMode="auto">
          <a:xfrm>
            <a:off x="7451725" y="4422775"/>
            <a:ext cx="1635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80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58" name="Rectangle 1117"/>
          <p:cNvSpPr>
            <a:spLocks noChangeArrowheads="1"/>
          </p:cNvSpPr>
          <p:nvPr/>
        </p:nvSpPr>
        <p:spPr bwMode="auto">
          <a:xfrm>
            <a:off x="7381875" y="3984625"/>
            <a:ext cx="2444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100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59" name="Rectangle 1118"/>
          <p:cNvSpPr>
            <a:spLocks noChangeArrowheads="1"/>
          </p:cNvSpPr>
          <p:nvPr/>
        </p:nvSpPr>
        <p:spPr bwMode="auto">
          <a:xfrm>
            <a:off x="7381875" y="3543300"/>
            <a:ext cx="2444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120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0" name="Rectangle 1119"/>
          <p:cNvSpPr>
            <a:spLocks noChangeArrowheads="1"/>
          </p:cNvSpPr>
          <p:nvPr/>
        </p:nvSpPr>
        <p:spPr bwMode="auto">
          <a:xfrm>
            <a:off x="7381875" y="3105150"/>
            <a:ext cx="2444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140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1" name="Rectangle 1120"/>
          <p:cNvSpPr>
            <a:spLocks noChangeArrowheads="1"/>
          </p:cNvSpPr>
          <p:nvPr/>
        </p:nvSpPr>
        <p:spPr bwMode="auto">
          <a:xfrm>
            <a:off x="7381875" y="2665413"/>
            <a:ext cx="2444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160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2" name="Rectangle 1121"/>
          <p:cNvSpPr>
            <a:spLocks noChangeArrowheads="1"/>
          </p:cNvSpPr>
          <p:nvPr/>
        </p:nvSpPr>
        <p:spPr bwMode="auto">
          <a:xfrm>
            <a:off x="7381875" y="2225675"/>
            <a:ext cx="2444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180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3" name="Rectangle 1122"/>
          <p:cNvSpPr>
            <a:spLocks noChangeArrowheads="1"/>
          </p:cNvSpPr>
          <p:nvPr/>
        </p:nvSpPr>
        <p:spPr bwMode="auto">
          <a:xfrm>
            <a:off x="7381875" y="1787525"/>
            <a:ext cx="2444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200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4" name="Rectangle 1123"/>
          <p:cNvSpPr>
            <a:spLocks noChangeArrowheads="1"/>
          </p:cNvSpPr>
          <p:nvPr/>
        </p:nvSpPr>
        <p:spPr bwMode="auto">
          <a:xfrm>
            <a:off x="854075" y="6265863"/>
            <a:ext cx="3032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-160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5" name="Rectangle 1124"/>
          <p:cNvSpPr>
            <a:spLocks noChangeArrowheads="1"/>
          </p:cNvSpPr>
          <p:nvPr/>
        </p:nvSpPr>
        <p:spPr bwMode="auto">
          <a:xfrm>
            <a:off x="1811338" y="6265863"/>
            <a:ext cx="3032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-158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6" name="Rectangle 1125"/>
          <p:cNvSpPr>
            <a:spLocks noChangeArrowheads="1"/>
          </p:cNvSpPr>
          <p:nvPr/>
        </p:nvSpPr>
        <p:spPr bwMode="auto">
          <a:xfrm>
            <a:off x="2768600" y="6265863"/>
            <a:ext cx="3032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-156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7" name="Rectangle 1126"/>
          <p:cNvSpPr>
            <a:spLocks noChangeArrowheads="1"/>
          </p:cNvSpPr>
          <p:nvPr/>
        </p:nvSpPr>
        <p:spPr bwMode="auto">
          <a:xfrm>
            <a:off x="3727450" y="6265863"/>
            <a:ext cx="3032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-154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8" name="Rectangle 1127"/>
          <p:cNvSpPr>
            <a:spLocks noChangeArrowheads="1"/>
          </p:cNvSpPr>
          <p:nvPr/>
        </p:nvSpPr>
        <p:spPr bwMode="auto">
          <a:xfrm>
            <a:off x="4686300" y="6265863"/>
            <a:ext cx="3032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-152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69" name="Rectangle 1128"/>
          <p:cNvSpPr>
            <a:spLocks noChangeArrowheads="1"/>
          </p:cNvSpPr>
          <p:nvPr/>
        </p:nvSpPr>
        <p:spPr bwMode="auto">
          <a:xfrm>
            <a:off x="5645150" y="6265863"/>
            <a:ext cx="3032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-150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70" name="Rectangle 1129"/>
          <p:cNvSpPr>
            <a:spLocks noChangeArrowheads="1"/>
          </p:cNvSpPr>
          <p:nvPr/>
        </p:nvSpPr>
        <p:spPr bwMode="auto">
          <a:xfrm>
            <a:off x="6600825" y="6265863"/>
            <a:ext cx="3032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-148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71" name="Rectangle 1130"/>
          <p:cNvSpPr>
            <a:spLocks noChangeArrowheads="1"/>
          </p:cNvSpPr>
          <p:nvPr/>
        </p:nvSpPr>
        <p:spPr bwMode="auto">
          <a:xfrm>
            <a:off x="7559675" y="6265863"/>
            <a:ext cx="3032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-146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72" name="Rectangle 1131"/>
          <p:cNvSpPr>
            <a:spLocks noChangeArrowheads="1"/>
          </p:cNvSpPr>
          <p:nvPr/>
        </p:nvSpPr>
        <p:spPr bwMode="auto">
          <a:xfrm>
            <a:off x="3873500" y="6478588"/>
            <a:ext cx="11287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longitude (deg)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7473" name="Freeform 1133"/>
          <p:cNvSpPr>
            <a:spLocks/>
          </p:cNvSpPr>
          <p:nvPr/>
        </p:nvSpPr>
        <p:spPr bwMode="auto">
          <a:xfrm>
            <a:off x="4787900" y="3846513"/>
            <a:ext cx="63500" cy="65087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0 w 81"/>
              <a:gd name="T7" fmla="*/ 2147483647 h 80"/>
              <a:gd name="T8" fmla="*/ 2147483647 w 8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0">
                <a:moveTo>
                  <a:pt x="41" y="0"/>
                </a:moveTo>
                <a:lnTo>
                  <a:pt x="81" y="40"/>
                </a:lnTo>
                <a:lnTo>
                  <a:pt x="41" y="80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74" name="Rectangle 1134"/>
          <p:cNvSpPr>
            <a:spLocks noChangeArrowheads="1"/>
          </p:cNvSpPr>
          <p:nvPr/>
        </p:nvSpPr>
        <p:spPr bwMode="auto">
          <a:xfrm rot="-5400000">
            <a:off x="6256337" y="3997326"/>
            <a:ext cx="33575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600">
                <a:solidFill>
                  <a:srgbClr val="000000"/>
                </a:solidFill>
              </a:rPr>
              <a:t>radiance_9 [mW/(m^2*sr*nm)]</a:t>
            </a:r>
            <a:endParaRPr lang="de-DE" sz="3600">
              <a:solidFill>
                <a:srgbClr val="000000"/>
              </a:solidFill>
            </a:endParaRPr>
          </a:p>
        </p:txBody>
      </p:sp>
      <p:pic>
        <p:nvPicPr>
          <p:cNvPr id="57475" name="Picture 3" descr="meris_hawai_20030705_rad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089025"/>
            <a:ext cx="19970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>
            <a:stCxn id="57475" idx="1"/>
            <a:endCxn id="57475" idx="3"/>
          </p:cNvCxnSpPr>
          <p:nvPr/>
        </p:nvCxnSpPr>
        <p:spPr>
          <a:xfrm>
            <a:off x="5256213" y="2087563"/>
            <a:ext cx="199707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68313" y="2924175"/>
            <a:ext cx="6372225" cy="2058988"/>
            <a:chOff x="467544" y="2528900"/>
            <a:chExt cx="6372063" cy="2058973"/>
          </a:xfrm>
        </p:grpSpPr>
        <p:pic>
          <p:nvPicPr>
            <p:cNvPr id="5748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528900"/>
              <a:ext cx="5294292" cy="205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481" name="TextBox 3"/>
            <p:cNvSpPr txBox="1">
              <a:spLocks noChangeArrowheads="1"/>
            </p:cNvSpPr>
            <p:nvPr/>
          </p:nvSpPr>
          <p:spPr bwMode="auto">
            <a:xfrm>
              <a:off x="1539757" y="2744924"/>
              <a:ext cx="5299850" cy="3693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rgbClr val="000000"/>
                  </a:solidFill>
                  <a:latin typeface="Verdana" charset="0"/>
                </a:rPr>
                <a:t>Approximate position of OLCI cameras</a:t>
              </a:r>
            </a:p>
          </p:txBody>
        </p:sp>
      </p:grpSp>
      <p:sp>
        <p:nvSpPr>
          <p:cNvPr id="57478" name="Rectangle 11"/>
          <p:cNvSpPr>
            <a:spLocks noChangeArrowheads="1"/>
          </p:cNvSpPr>
          <p:nvPr/>
        </p:nvSpPr>
        <p:spPr bwMode="auto">
          <a:xfrm>
            <a:off x="6192838" y="6453188"/>
            <a:ext cx="1300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200">
                <a:solidFill>
                  <a:srgbClr val="000000"/>
                </a:solidFill>
              </a:rPr>
              <a:t>(R. Doerffer)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443663" y="1341438"/>
            <a:ext cx="684212" cy="1582737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41438"/>
            <a:ext cx="5040313" cy="431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30000"/>
              </a:spcBef>
              <a:tabLst>
                <a:tab pos="536575" algn="l"/>
              </a:tabLst>
              <a:defRPr/>
            </a:pPr>
            <a:r>
              <a:rPr lang="en-US" dirty="0" err="1">
                <a:solidFill>
                  <a:srgbClr val="464847"/>
                </a:solidFill>
                <a:latin typeface="Verdana"/>
              </a:rPr>
              <a:t>Pushbroom</a:t>
            </a:r>
            <a:r>
              <a:rPr lang="en-US" dirty="0">
                <a:solidFill>
                  <a:srgbClr val="464847"/>
                </a:solidFill>
                <a:latin typeface="Verdana"/>
              </a:rPr>
              <a:t> Imaging Spectrometer (VIS-NIR) – </a:t>
            </a:r>
            <a:r>
              <a:rPr lang="en-GB" dirty="0">
                <a:solidFill>
                  <a:srgbClr val="000000"/>
                </a:solidFill>
                <a:latin typeface="Verdana"/>
              </a:rPr>
              <a:t>similar to MERIS </a:t>
            </a:r>
          </a:p>
        </p:txBody>
      </p:sp>
      <p:sp>
        <p:nvSpPr>
          <p:cNvPr id="59394" name="Rectangle 5"/>
          <p:cNvSpPr>
            <a:spLocks noChangeArrowheads="1"/>
          </p:cNvSpPr>
          <p:nvPr/>
        </p:nvSpPr>
        <p:spPr bwMode="auto">
          <a:xfrm>
            <a:off x="0" y="1668463"/>
            <a:ext cx="561657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-"/>
              <a:tabLst>
                <a:tab pos="536575" algn="l"/>
              </a:tabLst>
            </a:pPr>
            <a:endParaRPr lang="en-GB" sz="800" dirty="0">
              <a:solidFill>
                <a:srgbClr val="5F5F5F"/>
              </a:solidFill>
            </a:endParaRPr>
          </a:p>
          <a:p>
            <a:pPr>
              <a:lnSpc>
                <a:spcPct val="90000"/>
              </a:lnSpc>
              <a:spcBef>
                <a:spcPct val="35000"/>
              </a:spcBef>
              <a:tabLst>
                <a:tab pos="536575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Key Improvements: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More spectral bands (from 15 to 21):  </a:t>
            </a:r>
            <a:r>
              <a:rPr lang="en-GB" sz="1600" dirty="0">
                <a:solidFill>
                  <a:schemeClr val="accent6"/>
                </a:solidFill>
              </a:rPr>
              <a:t>400-1020 nm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GB" sz="1600" dirty="0">
                <a:solidFill>
                  <a:schemeClr val="accent6"/>
                </a:solidFill>
              </a:rPr>
              <a:t>Broader swath: 1270 km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Reduced sun glint by camera tilt in west direction (12.20°)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GB" sz="1600" dirty="0">
                <a:solidFill>
                  <a:schemeClr val="accent6"/>
                </a:solidFill>
              </a:rPr>
              <a:t>Absolute (relative) accuracy of 2% ( relative 0.5%) 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GB" sz="1600" dirty="0">
                <a:solidFill>
                  <a:schemeClr val="accent6"/>
                </a:solidFill>
              </a:rPr>
              <a:t>Polarisation sensitivity &lt; 1%</a:t>
            </a:r>
            <a:endParaRPr lang="en-US" sz="1600" dirty="0">
              <a:solidFill>
                <a:schemeClr val="accent6"/>
              </a:solidFill>
            </a:endParaRP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Full res. 300m acquired systematically for land &amp; ocean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Reduced res. 1200m binned on ground (L1b) 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Improved characterization, e.g. </a:t>
            </a:r>
            <a:r>
              <a:rPr lang="en-US" sz="1600" dirty="0" err="1">
                <a:solidFill>
                  <a:schemeClr val="accent6"/>
                </a:solidFill>
              </a:rPr>
              <a:t>straylight</a:t>
            </a:r>
            <a:r>
              <a:rPr lang="en-US" sz="1600" dirty="0">
                <a:solidFill>
                  <a:schemeClr val="accent6"/>
                </a:solidFill>
              </a:rPr>
              <a:t>, camera boundary characterization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Ocean coverage &lt; 4 days, (&lt; 2 days, 2 satellites)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Timeliness: 3 hours NRT Level 2 product</a:t>
            </a:r>
          </a:p>
          <a:p>
            <a:pPr marL="360363" lvl="1" indent="-180975">
              <a:lnSpc>
                <a:spcPct val="90000"/>
              </a:lnSpc>
              <a:spcBef>
                <a:spcPct val="30000"/>
              </a:spcBef>
              <a:buFont typeface="Wingdings" charset="0"/>
              <a:buChar char="§"/>
              <a:tabLst>
                <a:tab pos="536575" algn="l"/>
              </a:tabLst>
            </a:pPr>
            <a:r>
              <a:rPr lang="en-US" sz="1600" dirty="0">
                <a:solidFill>
                  <a:schemeClr val="accent6"/>
                </a:solidFill>
              </a:rPr>
              <a:t>100% overlap with SLSTR</a:t>
            </a:r>
          </a:p>
          <a:p>
            <a:pPr marL="360363" lvl="1" indent="-180975">
              <a:spcBef>
                <a:spcPct val="30000"/>
              </a:spcBef>
              <a:buFont typeface="Wingdings" charset="0"/>
              <a:buNone/>
              <a:tabLst>
                <a:tab pos="536575" algn="l"/>
              </a:tabLst>
            </a:pPr>
            <a:r>
              <a:rPr lang="en-GB" sz="1600" dirty="0">
                <a:solidFill>
                  <a:schemeClr val="accent6"/>
                </a:solidFill>
              </a:rPr>
              <a:t>=&gt; Improved L2 products e.g., </a:t>
            </a:r>
            <a:r>
              <a:rPr lang="en-GB" sz="1600" dirty="0" err="1">
                <a:solidFill>
                  <a:schemeClr val="accent6"/>
                </a:solidFill>
              </a:rPr>
              <a:t>Cla</a:t>
            </a:r>
            <a:r>
              <a:rPr lang="en-GB" sz="1600" dirty="0">
                <a:solidFill>
                  <a:schemeClr val="accent6"/>
                </a:solidFill>
              </a:rPr>
              <a:t>, Transparency, TSM, Turbidity, PFTs, HAB, NDVI, MGVI, MTCI, </a:t>
            </a:r>
            <a:r>
              <a:rPr lang="en-GB" sz="1600" dirty="0" err="1">
                <a:solidFill>
                  <a:schemeClr val="accent6"/>
                </a:solidFill>
              </a:rPr>
              <a:t>faPAR</a:t>
            </a:r>
            <a:r>
              <a:rPr lang="en-GB" sz="1600" dirty="0">
                <a:solidFill>
                  <a:schemeClr val="accent6"/>
                </a:solidFill>
              </a:rPr>
              <a:t>, LAI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9525" y="170637"/>
            <a:ext cx="68294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FFFFFF"/>
                </a:solidFill>
              </a:rPr>
              <a:t>OLCI: Ocean and Land Colour Instrument </a:t>
            </a:r>
            <a:r>
              <a:rPr lang="en-GB" sz="2800" dirty="0" smtClean="0">
                <a:solidFill>
                  <a:srgbClr val="FFFFFF"/>
                </a:solidFill>
              </a:rPr>
              <a:t>- comparison </a:t>
            </a:r>
            <a:r>
              <a:rPr lang="en-GB" sz="2800" dirty="0">
                <a:solidFill>
                  <a:srgbClr val="FFFFFF"/>
                </a:solidFill>
              </a:rPr>
              <a:t>to MERIS</a:t>
            </a:r>
          </a:p>
        </p:txBody>
      </p:sp>
      <p:graphicFrame>
        <p:nvGraphicFramePr>
          <p:cNvPr id="16" name="Group 2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2022876"/>
              </p:ext>
            </p:extLst>
          </p:nvPr>
        </p:nvGraphicFramePr>
        <p:xfrm>
          <a:off x="5435600" y="1269136"/>
          <a:ext cx="3565525" cy="3463503"/>
        </p:xfrm>
        <a:graphic>
          <a:graphicData uri="http://schemas.openxmlformats.org/drawingml/2006/table">
            <a:tbl>
              <a:tblPr/>
              <a:tblGrid>
                <a:gridCol w="2191312"/>
                <a:gridCol w="768534"/>
                <a:gridCol w="605679"/>
              </a:tblGrid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MERIS Bands</a:t>
                      </a:r>
                      <a:endParaRPr kumimoji="0" lang="en-GB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λ</a:t>
                      </a: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GB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center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Width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340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Yellow </a:t>
                      </a: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substanace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/detrital pigments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412.5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Chl.. Abs. Max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442.5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 &amp; other pigments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490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Susp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. Sediments, red tide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510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Abs. Min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560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Suspended sediment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620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Abs, Chl. fluorescence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665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fluorescence peak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681.25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7.5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Chl. fluorescence ref., Atm. Corr.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708.75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Vegetation, clouds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753.75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7.5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O</a:t>
                      </a:r>
                      <a:r>
                        <a:rPr kumimoji="0" lang="en-GB" sz="1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 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R-branch abs.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761.25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2.5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O</a:t>
                      </a:r>
                      <a:r>
                        <a:rPr kumimoji="0" lang="en-GB" sz="1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 P-branch abs.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778.75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Atm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corr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865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20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Vegetation, H</a:t>
                      </a:r>
                      <a:r>
                        <a:rPr kumimoji="0" lang="en-GB" sz="1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O </a:t>
                      </a: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vap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. Ref.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885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H</a:t>
                      </a:r>
                      <a:r>
                        <a:rPr kumimoji="0" lang="en-GB" sz="1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O </a:t>
                      </a: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vap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., Land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900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8" marR="90028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23" marR="72023" marT="17993" marB="179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Group 2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9966425"/>
              </p:ext>
            </p:extLst>
          </p:nvPr>
        </p:nvGraphicFramePr>
        <p:xfrm>
          <a:off x="5435600" y="4743415"/>
          <a:ext cx="3576638" cy="1385885"/>
        </p:xfrm>
        <a:graphic>
          <a:graphicData uri="http://schemas.openxmlformats.org/drawingml/2006/table">
            <a:tbl>
              <a:tblPr/>
              <a:tblGrid>
                <a:gridCol w="2190987"/>
                <a:gridCol w="779843"/>
                <a:gridCol w="605808"/>
              </a:tblGrid>
              <a:tr h="224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New OLCI bands</a:t>
                      </a: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λ</a:t>
                      </a: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GB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center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Width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19" marR="72019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9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Aerosol, </a:t>
                      </a:r>
                      <a:r>
                        <a:rPr lang="en-GB" sz="1000" b="1" dirty="0" smtClean="0">
                          <a:solidFill>
                            <a:srgbClr val="FFFFFF"/>
                          </a:solidFill>
                        </a:rPr>
                        <a:t>in-water property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+mn-cs"/>
                        </a:rPr>
                        <a:t>400</a:t>
                      </a: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19" marR="72019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9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Fluorescence retrieval</a:t>
                      </a: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673.75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7.5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19" marR="72019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9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Atmospheric 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parameter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764.375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3.75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19" marR="72019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9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Cloud top pressure</a:t>
                      </a: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767.5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2.5</a:t>
                      </a: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19" marR="72019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9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Atmos./aerosol correction</a:t>
                      </a: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940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19" marR="72019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9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Atmos./aerosol correction</a:t>
                      </a: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1020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90024" marR="90024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40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marL="72019" marR="72019" marT="18008" marB="180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2013" y="5297488"/>
            <a:ext cx="19319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256463" y="225425"/>
            <a:ext cx="1901825" cy="5032375"/>
            <a:chOff x="4455" y="0"/>
            <a:chExt cx="1305" cy="3290"/>
          </a:xfrm>
        </p:grpSpPr>
        <p:pic>
          <p:nvPicPr>
            <p:cNvPr id="20" name="Picture 6" descr="CM EM reduced"/>
            <p:cNvPicPr>
              <a:picLocks noChangeAspect="1" noChangeArrowheads="1"/>
            </p:cNvPicPr>
            <p:nvPr/>
          </p:nvPicPr>
          <p:blipFill>
            <a:blip r:embed="rId4">
              <a:lum bright="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" y="0"/>
              <a:ext cx="1305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5">
              <a:lum brigh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" y="917"/>
              <a:ext cx="1299" cy="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6">
              <a:lum brigh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" y="1826"/>
              <a:ext cx="1305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1892300" y="1335088"/>
            <a:ext cx="527050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/>
              <a:t>CDR was finally declared successful in Nov-2011 - testing of EM and FM HW started. 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u="sng">
                <a:sym typeface="Wingdings" charset="0"/>
              </a:rPr>
              <a:t>Camera Optical Sub-Assembly (COSA)</a:t>
            </a:r>
            <a:r>
              <a:rPr lang="en-GB">
                <a:sym typeface="Wingdings" charset="0"/>
              </a:rPr>
              <a:t>: 5 x FM Cameras successfully delivered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u="sng">
                <a:sym typeface="Wingdings" charset="0"/>
              </a:rPr>
              <a:t>Calibration Mechanism (CM)</a:t>
            </a:r>
            <a:r>
              <a:rPr lang="en-GB">
                <a:sym typeface="Wingdings" charset="0"/>
              </a:rPr>
              <a:t>: FM under testing, FM S3A/B diffusers characterisation on-going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u="sng">
                <a:sym typeface="Wingdings" charset="0"/>
              </a:rPr>
              <a:t>Scrambling Window (SWU)</a:t>
            </a:r>
            <a:r>
              <a:rPr lang="en-GB">
                <a:sym typeface="Wingdings" charset="0"/>
              </a:rPr>
              <a:t>: SWU GSE delivered, FM testing is on going.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u="sng">
                <a:sym typeface="Wingdings" charset="0"/>
              </a:rPr>
              <a:t>Charge Couple Devices (CCDs)</a:t>
            </a:r>
            <a:r>
              <a:rPr lang="en-GB">
                <a:sym typeface="Wingdings" charset="0"/>
              </a:rPr>
              <a:t>: all CCDs for S3A and S3B delivered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u="sng"/>
              <a:t>Video Acquisition Module (VAM) and </a:t>
            </a:r>
            <a:r>
              <a:rPr lang="en-GB" u="sng">
                <a:sym typeface="Wingdings" charset="0"/>
              </a:rPr>
              <a:t>Focal Plane Assembly (FPA)</a:t>
            </a:r>
            <a:r>
              <a:rPr lang="en-GB">
                <a:sym typeface="Wingdings" charset="0"/>
              </a:rPr>
              <a:t>: EM delivered and </a:t>
            </a:r>
            <a:r>
              <a:rPr lang="en-US"/>
              <a:t>FPA PFM and VAM PFM testing is </a:t>
            </a:r>
            <a:r>
              <a:rPr lang="en-GB">
                <a:sym typeface="Wingdings" charset="0"/>
              </a:rPr>
              <a:t>on-going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u="sng">
                <a:sym typeface="Wingdings" charset="0"/>
              </a:rPr>
              <a:t>OLCI Electronics Unit (OEU)</a:t>
            </a:r>
            <a:r>
              <a:rPr lang="en-GB">
                <a:sym typeface="Wingdings" charset="0"/>
              </a:rPr>
              <a:t>: EM testing started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u="sng">
                <a:sym typeface="Wingdings" charset="0"/>
              </a:rPr>
              <a:t>OLCI structure:</a:t>
            </a:r>
            <a:r>
              <a:rPr lang="en-GB">
                <a:sym typeface="Wingdings" charset="0"/>
              </a:rPr>
              <a:t> PFM manufacturing on-going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endParaRPr lang="en-GB">
              <a:solidFill>
                <a:schemeClr val="bg2"/>
              </a:solidFill>
              <a:sym typeface="Wingdings" charset="0"/>
            </a:endParaRP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>
                <a:solidFill>
                  <a:schemeClr val="bg2"/>
                </a:solidFill>
                <a:sym typeface="Wingdings" charset="0"/>
              </a:rPr>
              <a:t> </a:t>
            </a:r>
            <a:endParaRPr lang="en-US" sz="1600">
              <a:solidFill>
                <a:schemeClr val="bg2"/>
              </a:solidFill>
              <a:sym typeface="Wingdings" charset="0"/>
            </a:endParaRPr>
          </a:p>
        </p:txBody>
      </p:sp>
      <p:grpSp>
        <p:nvGrpSpPr>
          <p:cNvPr id="61443" name="Group 18"/>
          <p:cNvGrpSpPr>
            <a:grpSpLocks/>
          </p:cNvGrpSpPr>
          <p:nvPr/>
        </p:nvGrpSpPr>
        <p:grpSpPr bwMode="auto">
          <a:xfrm>
            <a:off x="7256463" y="225425"/>
            <a:ext cx="1901825" cy="2817518"/>
            <a:chOff x="4455" y="0"/>
            <a:chExt cx="1305" cy="1842"/>
          </a:xfrm>
        </p:grpSpPr>
        <p:pic>
          <p:nvPicPr>
            <p:cNvPr id="61452" name="Picture 6" descr="CM EM reduced"/>
            <p:cNvPicPr>
              <a:picLocks noChangeAspect="1" noChangeArrowheads="1"/>
            </p:cNvPicPr>
            <p:nvPr/>
          </p:nvPicPr>
          <p:blipFill>
            <a:blip r:embed="rId4">
              <a:lum bright="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" y="0"/>
              <a:ext cx="1305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3" name="Picture 7"/>
            <p:cNvPicPr>
              <a:picLocks noChangeAspect="1" noChangeArrowheads="1"/>
            </p:cNvPicPr>
            <p:nvPr/>
          </p:nvPicPr>
          <p:blipFill>
            <a:blip r:embed="rId5">
              <a:lum brigh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" y="917"/>
              <a:ext cx="1299" cy="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4" name="Title 11"/>
          <p:cNvSpPr>
            <a:spLocks/>
          </p:cNvSpPr>
          <p:nvPr/>
        </p:nvSpPr>
        <p:spPr bwMode="auto">
          <a:xfrm>
            <a:off x="2159000" y="188913"/>
            <a:ext cx="4789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OLCI development status 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(May-2012)</a:t>
            </a:r>
            <a:endParaRPr lang="fr-FR" sz="2800">
              <a:solidFill>
                <a:schemeClr val="bg1"/>
              </a:solidFill>
            </a:endParaRPr>
          </a:p>
        </p:txBody>
      </p:sp>
      <p:grpSp>
        <p:nvGrpSpPr>
          <p:cNvPr id="61445" name="Group 17"/>
          <p:cNvGrpSpPr>
            <a:grpSpLocks/>
          </p:cNvGrpSpPr>
          <p:nvPr/>
        </p:nvGrpSpPr>
        <p:grpSpPr bwMode="auto">
          <a:xfrm>
            <a:off x="0" y="239713"/>
            <a:ext cx="2025650" cy="4641850"/>
            <a:chOff x="0" y="0"/>
            <a:chExt cx="1365" cy="3005"/>
          </a:xfrm>
        </p:grpSpPr>
        <p:pic>
          <p:nvPicPr>
            <p:cNvPr id="61449" name="Picture 12" descr="VAM main board &amp; CPS reduced"/>
            <p:cNvPicPr>
              <a:picLocks noChangeAspect="1" noChangeArrowheads="1"/>
            </p:cNvPicPr>
            <p:nvPr/>
          </p:nvPicPr>
          <p:blipFill>
            <a:blip r:embed="rId7">
              <a:lum brigh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90"/>
              <a:ext cx="1365" cy="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0" name="Picture 15" descr="DSC_000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65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1" name="Picture 14" descr="2010-08-06 IMG_0561"/>
            <p:cNvPicPr>
              <a:picLocks noChangeAspect="1" noChangeArrowheads="1"/>
            </p:cNvPicPr>
            <p:nvPr/>
          </p:nvPicPr>
          <p:blipFill>
            <a:blip r:embed="rId9">
              <a:lum brigh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2"/>
              <a:ext cx="1365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3663" y="4819650"/>
            <a:ext cx="2166938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4600" y="965200"/>
            <a:ext cx="774700" cy="46166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CCD</a:t>
            </a: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en-US" sz="1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FPA</a:t>
            </a: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en-US" sz="1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VAM</a:t>
            </a: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en-US" sz="1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COSA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92380" y="317500"/>
            <a:ext cx="1151620" cy="5262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CM</a:t>
            </a: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en-US" sz="1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Calibration HW</a:t>
            </a: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en-US" sz="1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BRDF bench</a:t>
            </a: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en-US" sz="1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5xSWU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and Land Surface Temperature Radiometer SLSTR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520788"/>
            <a:ext cx="6012668" cy="4896544"/>
          </a:xfrm>
        </p:spPr>
        <p:txBody>
          <a:bodyPr/>
          <a:lstStyle/>
          <a:p>
            <a:r>
              <a:rPr lang="en-US" sz="2400" dirty="0"/>
              <a:t>SLSTR </a:t>
            </a:r>
            <a:r>
              <a:rPr lang="en-US" sz="2400" dirty="0" smtClean="0"/>
              <a:t>has been designed to measure SST and </a:t>
            </a:r>
            <a:r>
              <a:rPr lang="en-US" sz="2400" dirty="0"/>
              <a:t>Land Surface </a:t>
            </a:r>
            <a:r>
              <a:rPr lang="en-US" sz="2400" dirty="0" smtClean="0"/>
              <a:t>Temperature</a:t>
            </a:r>
            <a:r>
              <a:rPr lang="en-US" sz="2400" dirty="0"/>
              <a:t> </a:t>
            </a:r>
            <a:r>
              <a:rPr lang="en-US" sz="2400" dirty="0" smtClean="0"/>
              <a:t>with an </a:t>
            </a:r>
            <a:r>
              <a:rPr lang="en-US" sz="2400" b="1" dirty="0" smtClean="0">
                <a:solidFill>
                  <a:srgbClr val="333399"/>
                </a:solidFill>
              </a:rPr>
              <a:t>equivalent baseline performance to ENVISAT </a:t>
            </a:r>
            <a:r>
              <a:rPr lang="en-US" sz="2400" b="1" dirty="0">
                <a:solidFill>
                  <a:srgbClr val="333399"/>
                </a:solidFill>
              </a:rPr>
              <a:t>A/</a:t>
            </a:r>
            <a:r>
              <a:rPr lang="en-US" sz="2400" b="1" dirty="0" smtClean="0">
                <a:solidFill>
                  <a:srgbClr val="333399"/>
                </a:solidFill>
              </a:rPr>
              <a:t>ATSR (ATSR-3)</a:t>
            </a:r>
          </a:p>
          <a:p>
            <a:r>
              <a:rPr lang="en-US" sz="2400" dirty="0" smtClean="0"/>
              <a:t>We hoped to provide seamless </a:t>
            </a:r>
            <a:r>
              <a:rPr lang="en-US" sz="2400" b="1" dirty="0" smtClean="0">
                <a:solidFill>
                  <a:srgbClr val="333399"/>
                </a:solidFill>
              </a:rPr>
              <a:t>continuity with AATSR…</a:t>
            </a:r>
          </a:p>
          <a:p>
            <a:r>
              <a:rPr lang="en-US" sz="2400" dirty="0" smtClean="0"/>
              <a:t>Designed to </a:t>
            </a:r>
            <a:r>
              <a:rPr lang="en-US" sz="2400" b="1" dirty="0">
                <a:solidFill>
                  <a:srgbClr val="333399"/>
                </a:solidFill>
              </a:rPr>
              <a:t>extend and </a:t>
            </a:r>
            <a:r>
              <a:rPr lang="en-US" sz="2400" b="1" dirty="0" smtClean="0">
                <a:solidFill>
                  <a:srgbClr val="333399"/>
                </a:solidFill>
              </a:rPr>
              <a:t>improve the (A)ATSR</a:t>
            </a:r>
            <a:r>
              <a:rPr lang="en-US" sz="2400" dirty="0" smtClean="0"/>
              <a:t> series but maintains fundamental concepts and elements of the original</a:t>
            </a:r>
          </a:p>
          <a:p>
            <a:r>
              <a:rPr lang="en-US" sz="2400" dirty="0" smtClean="0"/>
              <a:t>SLSTR == ATSR-4…</a:t>
            </a:r>
          </a:p>
        </p:txBody>
      </p:sp>
      <p:pic>
        <p:nvPicPr>
          <p:cNvPr id="4" name="Picture 22" descr="aats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2260" y="1412776"/>
            <a:ext cx="1758950" cy="19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022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4228" y="4365104"/>
            <a:ext cx="2267744" cy="1700808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 bwMode="auto">
          <a:xfrm>
            <a:off x="7416316" y="3392996"/>
            <a:ext cx="864096" cy="936104"/>
          </a:xfrm>
          <a:prstGeom prst="down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596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900" y="5733256"/>
            <a:ext cx="10052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b="0" dirty="0"/>
              <a:t>TBC</a:t>
            </a:r>
            <a:r>
              <a:rPr lang="en-US" sz="2400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164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5435600" y="5740400"/>
            <a:ext cx="34194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Thermal Structure in the Med, ENVISAT AATSR</a:t>
            </a:r>
          </a:p>
        </p:txBody>
      </p:sp>
      <p:pic>
        <p:nvPicPr>
          <p:cNvPr id="9219" name="Picture 10" descr="SardiniaCorsicaNightMaskF_335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43" b="27011"/>
          <a:stretch>
            <a:fillRect/>
          </a:stretch>
        </p:blipFill>
        <p:spPr bwMode="auto">
          <a:xfrm>
            <a:off x="5435600" y="1341438"/>
            <a:ext cx="34305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Content Placeholder 2"/>
          <p:cNvSpPr txBox="1">
            <a:spLocks/>
          </p:cNvSpPr>
          <p:nvPr/>
        </p:nvSpPr>
        <p:spPr bwMode="auto">
          <a:xfrm>
            <a:off x="143508" y="1016732"/>
            <a:ext cx="500538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ct val="25000"/>
              </a:spcBef>
              <a:defRPr/>
            </a:pPr>
            <a:endParaRPr lang="en-GB" b="0" dirty="0" smtClean="0">
              <a:solidFill>
                <a:srgbClr val="333333"/>
              </a:solidFill>
              <a:latin typeface="Verdana" charset="0"/>
            </a:endParaRPr>
          </a:p>
          <a:p>
            <a:pPr algn="l">
              <a:spcBef>
                <a:spcPct val="25000"/>
              </a:spcBef>
              <a:buFontTx/>
              <a:buChar char="•"/>
              <a:defRPr/>
            </a:pPr>
            <a:r>
              <a:rPr lang="en-GB" sz="1800" dirty="0" smtClean="0">
                <a:solidFill>
                  <a:schemeClr val="accent2"/>
                </a:solidFill>
                <a:latin typeface="Verdana" charset="0"/>
              </a:rPr>
              <a:t>Increased number of spectral bands </a:t>
            </a:r>
            <a:r>
              <a:rPr lang="en-GB" sz="1800" b="0" dirty="0" smtClean="0">
                <a:solidFill>
                  <a:srgbClr val="333333"/>
                </a:solidFill>
                <a:latin typeface="Verdana" charset="0"/>
              </a:rPr>
              <a:t>from 7 to 9 (new 1.3 and 2.2um) for better </a:t>
            </a:r>
            <a:r>
              <a:rPr lang="en-GB" sz="1800" b="0" dirty="0" err="1" smtClean="0">
                <a:solidFill>
                  <a:srgbClr val="333333"/>
                </a:solidFill>
                <a:latin typeface="Verdana" charset="0"/>
              </a:rPr>
              <a:t>Ci</a:t>
            </a:r>
            <a:r>
              <a:rPr lang="en-GB" sz="1800" b="0" dirty="0" smtClean="0">
                <a:solidFill>
                  <a:srgbClr val="333333"/>
                </a:solidFill>
                <a:latin typeface="Verdana" charset="0"/>
              </a:rPr>
              <a:t> Cloud detection</a:t>
            </a:r>
          </a:p>
          <a:p>
            <a:pPr algn="l">
              <a:spcBef>
                <a:spcPct val="25000"/>
              </a:spcBef>
              <a:buFontTx/>
              <a:buChar char="•"/>
              <a:defRPr/>
            </a:pPr>
            <a:r>
              <a:rPr lang="en-GB" sz="1800" dirty="0" smtClean="0">
                <a:solidFill>
                  <a:srgbClr val="333399"/>
                </a:solidFill>
                <a:latin typeface="Verdana" charset="0"/>
              </a:rPr>
              <a:t>Increased spatial resolution for VIS and SWIR channels </a:t>
            </a:r>
            <a:r>
              <a:rPr lang="en-GB" sz="1800" b="0" dirty="0" smtClean="0">
                <a:solidFill>
                  <a:srgbClr val="333333"/>
                </a:solidFill>
                <a:latin typeface="Verdana" charset="0"/>
              </a:rPr>
              <a:t>(0.5 km @ nadir, TIR 1 km @nadir)</a:t>
            </a:r>
          </a:p>
          <a:p>
            <a:pPr algn="l">
              <a:spcBef>
                <a:spcPct val="25000"/>
              </a:spcBef>
              <a:buFontTx/>
              <a:buChar char="•"/>
              <a:defRPr/>
            </a:pPr>
            <a:r>
              <a:rPr lang="en-GB" sz="1800" dirty="0">
                <a:solidFill>
                  <a:srgbClr val="333399"/>
                </a:solidFill>
                <a:latin typeface="Verdana" charset="0"/>
              </a:rPr>
              <a:t>A</a:t>
            </a:r>
            <a:r>
              <a:rPr lang="en-GB" sz="1800" dirty="0" smtClean="0">
                <a:solidFill>
                  <a:srgbClr val="333399"/>
                </a:solidFill>
                <a:latin typeface="Verdana" charset="0"/>
              </a:rPr>
              <a:t>long track scanning with increased swath: </a:t>
            </a:r>
          </a:p>
          <a:p>
            <a:pPr lvl="1">
              <a:spcBef>
                <a:spcPct val="25000"/>
              </a:spcBef>
              <a:buFontTx/>
              <a:buChar char="•"/>
              <a:defRPr/>
            </a:pPr>
            <a:r>
              <a:rPr lang="en-GB" sz="1800" b="0" dirty="0" smtClean="0">
                <a:solidFill>
                  <a:srgbClr val="333333"/>
                </a:solidFill>
                <a:latin typeface="Verdana" charset="0"/>
              </a:rPr>
              <a:t>oblique swath </a:t>
            </a:r>
            <a:r>
              <a:rPr lang="en-GB" sz="1800" dirty="0" smtClean="0">
                <a:solidFill>
                  <a:srgbClr val="333399"/>
                </a:solidFill>
                <a:latin typeface="Verdana" charset="0"/>
              </a:rPr>
              <a:t>to 740 km</a:t>
            </a:r>
          </a:p>
          <a:p>
            <a:pPr lvl="1">
              <a:spcBef>
                <a:spcPct val="25000"/>
              </a:spcBef>
              <a:buFontTx/>
              <a:buChar char="•"/>
              <a:defRPr/>
            </a:pPr>
            <a:r>
              <a:rPr lang="en-GB" sz="1800" b="0" dirty="0" smtClean="0">
                <a:solidFill>
                  <a:srgbClr val="333333"/>
                </a:solidFill>
                <a:latin typeface="Verdana" charset="0"/>
              </a:rPr>
              <a:t>nadir swath </a:t>
            </a:r>
            <a:r>
              <a:rPr lang="en-GB" sz="1800" dirty="0" smtClean="0">
                <a:solidFill>
                  <a:srgbClr val="333399"/>
                </a:solidFill>
                <a:latin typeface="Verdana" charset="0"/>
              </a:rPr>
              <a:t>to 1400 km</a:t>
            </a:r>
          </a:p>
          <a:p>
            <a:pPr algn="l">
              <a:spcBef>
                <a:spcPct val="25000"/>
              </a:spcBef>
              <a:buFontTx/>
              <a:buChar char="•"/>
              <a:defRPr/>
            </a:pPr>
            <a:r>
              <a:rPr lang="en-GB" sz="1800" dirty="0" smtClean="0">
                <a:solidFill>
                  <a:srgbClr val="333399"/>
                </a:solidFill>
                <a:latin typeface="Verdana" charset="0"/>
              </a:rPr>
              <a:t>100% overlap with OLCI</a:t>
            </a:r>
          </a:p>
          <a:p>
            <a:pPr algn="l">
              <a:spcBef>
                <a:spcPct val="25000"/>
              </a:spcBef>
              <a:buFontTx/>
              <a:buChar char="•"/>
              <a:defRPr/>
            </a:pPr>
            <a:r>
              <a:rPr lang="en-GB" sz="1800" dirty="0" smtClean="0">
                <a:solidFill>
                  <a:srgbClr val="333399"/>
                </a:solidFill>
                <a:latin typeface="Verdana" charset="0"/>
              </a:rPr>
              <a:t>Improved coverage</a:t>
            </a:r>
            <a:r>
              <a:rPr lang="en-GB" sz="1800" b="0" dirty="0" smtClean="0">
                <a:solidFill>
                  <a:srgbClr val="333399"/>
                </a:solidFill>
                <a:latin typeface="Verdana" charset="0"/>
              </a:rPr>
              <a:t> </a:t>
            </a:r>
            <a:r>
              <a:rPr lang="en-GB" sz="1800" b="0" dirty="0" smtClean="0">
                <a:solidFill>
                  <a:srgbClr val="333333"/>
                </a:solidFill>
                <a:latin typeface="Verdana" charset="0"/>
              </a:rPr>
              <a:t>&lt; 4 days global ocean (practically ~ 2 days)</a:t>
            </a:r>
          </a:p>
          <a:p>
            <a:pPr algn="l">
              <a:spcBef>
                <a:spcPct val="25000"/>
              </a:spcBef>
              <a:buFontTx/>
              <a:buChar char="•"/>
              <a:defRPr/>
            </a:pPr>
            <a:r>
              <a:rPr lang="en-GB" sz="1800" b="0" dirty="0" smtClean="0">
                <a:solidFill>
                  <a:srgbClr val="333333"/>
                </a:solidFill>
                <a:latin typeface="Verdana" charset="0"/>
              </a:rPr>
              <a:t>Dedicated </a:t>
            </a:r>
            <a:r>
              <a:rPr lang="en-GB" sz="1800" dirty="0" smtClean="0">
                <a:solidFill>
                  <a:srgbClr val="333399"/>
                </a:solidFill>
                <a:latin typeface="Verdana" charset="0"/>
              </a:rPr>
              <a:t>Active Fire channels</a:t>
            </a:r>
          </a:p>
          <a:p>
            <a:pPr algn="l">
              <a:spcBef>
                <a:spcPct val="25000"/>
              </a:spcBef>
              <a:buFontTx/>
              <a:buChar char="•"/>
              <a:defRPr/>
            </a:pPr>
            <a:r>
              <a:rPr lang="en-GB" sz="1800" dirty="0" smtClean="0">
                <a:solidFill>
                  <a:srgbClr val="333399"/>
                </a:solidFill>
                <a:latin typeface="Verdana" charset="0"/>
              </a:rPr>
              <a:t>Better timeliness: 3 hours NRT </a:t>
            </a:r>
            <a:r>
              <a:rPr lang="en-GB" sz="1800" b="0" dirty="0" smtClean="0">
                <a:solidFill>
                  <a:srgbClr val="333333"/>
                </a:solidFill>
                <a:latin typeface="Verdana" charset="0"/>
              </a:rPr>
              <a:t>Level 1/2 products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409"/>
            <a:ext cx="7056437" cy="1143000"/>
          </a:xfrm>
        </p:spPr>
        <p:txBody>
          <a:bodyPr/>
          <a:lstStyle/>
          <a:p>
            <a:r>
              <a:rPr lang="en-US" dirty="0" smtClean="0"/>
              <a:t>Key Improvements: SLSTR </a:t>
            </a:r>
            <a:r>
              <a:rPr lang="en-US" dirty="0" err="1" smtClean="0"/>
              <a:t>vs</a:t>
            </a:r>
            <a:r>
              <a:rPr lang="en-US" dirty="0" smtClean="0"/>
              <a:t> AATSR…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636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ext Box 2"/>
          <p:cNvSpPr txBox="1">
            <a:spLocks noChangeArrowheads="1"/>
          </p:cNvSpPr>
          <p:nvPr/>
        </p:nvSpPr>
        <p:spPr bwMode="auto">
          <a:xfrm>
            <a:off x="215900" y="368300"/>
            <a:ext cx="6551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3200">
                <a:solidFill>
                  <a:srgbClr val="FFFFFF"/>
                </a:solidFill>
              </a:rPr>
              <a:t>S3 SLSTR: Basic Geometry</a:t>
            </a:r>
            <a:endParaRPr lang="en-US" sz="3200">
              <a:solidFill>
                <a:srgbClr val="FFFFFF"/>
              </a:solidFill>
            </a:endParaRPr>
          </a:p>
        </p:txBody>
      </p:sp>
      <p:pic>
        <p:nvPicPr>
          <p:cNvPr id="3563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9889" t="4372" r="10307" b="1726"/>
          <a:stretch>
            <a:fillRect/>
          </a:stretch>
        </p:blipFill>
        <p:spPr bwMode="auto">
          <a:xfrm>
            <a:off x="4319588" y="1376363"/>
            <a:ext cx="4824412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142875" y="908720"/>
            <a:ext cx="5868988" cy="200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GB" sz="22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200" dirty="0">
                <a:solidFill>
                  <a:schemeClr val="accent2"/>
                </a:solidFill>
              </a:rPr>
              <a:t>Uses two scan mechanisms and a flip mirror </a:t>
            </a:r>
            <a:r>
              <a:rPr lang="en-GB" sz="2200" dirty="0">
                <a:solidFill>
                  <a:srgbClr val="000000"/>
                </a:solidFill>
              </a:rPr>
              <a:t>to enable wider swath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200" dirty="0">
                <a:solidFill>
                  <a:srgbClr val="333399"/>
                </a:solidFill>
              </a:rPr>
              <a:t>Nadir swath is offset </a:t>
            </a:r>
            <a:r>
              <a:rPr lang="en-GB" sz="2200" dirty="0">
                <a:solidFill>
                  <a:srgbClr val="000000"/>
                </a:solidFill>
              </a:rPr>
              <a:t>to cover OLCI swath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200" dirty="0">
                <a:solidFill>
                  <a:srgbClr val="000000"/>
                </a:solidFill>
              </a:rPr>
              <a:t>One VIS channel (865nm) is used for co-registration with OLCI swath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356357" name="Rectangle 5"/>
          <p:cNvSpPr>
            <a:spLocks noChangeArrowheads="1"/>
          </p:cNvSpPr>
          <p:nvPr/>
        </p:nvSpPr>
        <p:spPr bwMode="auto">
          <a:xfrm>
            <a:off x="107504" y="3212976"/>
            <a:ext cx="45720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Oblique view 55 </a:t>
            </a:r>
            <a:r>
              <a:rPr lang="en-GB" sz="2000" dirty="0" err="1">
                <a:solidFill>
                  <a:srgbClr val="000000"/>
                </a:solidFill>
              </a:rPr>
              <a:t>deg</a:t>
            </a:r>
            <a:r>
              <a:rPr lang="en-GB" sz="2000" dirty="0">
                <a:solidFill>
                  <a:srgbClr val="000000"/>
                </a:solidFill>
              </a:rPr>
              <a:t> inclination </a:t>
            </a:r>
            <a:r>
              <a:rPr lang="en-GB" sz="2000" dirty="0">
                <a:solidFill>
                  <a:srgbClr val="333399"/>
                </a:solidFill>
              </a:rPr>
              <a:t>maintains a longer atmospheric path length </a:t>
            </a:r>
            <a:r>
              <a:rPr lang="en-GB" sz="2000" dirty="0" smtClean="0">
                <a:solidFill>
                  <a:srgbClr val="333399"/>
                </a:solidFill>
              </a:rPr>
              <a:t>(1.5atm) </a:t>
            </a:r>
            <a:r>
              <a:rPr lang="en-GB" sz="2000" dirty="0">
                <a:solidFill>
                  <a:srgbClr val="000000"/>
                </a:solidFill>
              </a:rPr>
              <a:t>compared to nadir  for better atmospheric correction</a:t>
            </a: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142875" y="5445224"/>
            <a:ext cx="54006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>
                <a:solidFill>
                  <a:srgbClr val="FF0000"/>
                </a:solidFill>
                <a:latin typeface="Arial" charset="0"/>
              </a:rPr>
              <a:t>Oblique view is ‘backwards’ relative to flight direction (Orbit, solar illumination, emissivity =&gt; algorithm updates needed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  <a:sym typeface="Wingdings" charset="0"/>
              </a:rPr>
              <a:t> </a:t>
            </a:r>
            <a:r>
              <a:rPr lang="en-GB" sz="1800" b="1" u="sng" dirty="0" smtClean="0">
                <a:solidFill>
                  <a:srgbClr val="FF0000"/>
                </a:solidFill>
                <a:latin typeface="Arial" charset="0"/>
                <a:sym typeface="Wingdings" charset="0"/>
              </a:rPr>
              <a:t>Overlap between AATSR and SLSTR is fundamenta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  <a:sym typeface="Wingdings" charset="0"/>
              </a:rPr>
              <a:t>l</a:t>
            </a:r>
            <a:endParaRPr lang="en-GB" sz="1800" b="1" dirty="0" smtClean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09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226300" y="6165850"/>
            <a:ext cx="2124075" cy="692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S3 SLSTR: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Spectral Bands</a:t>
            </a:r>
            <a:endParaRPr lang="en-GB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82550" y="1304925"/>
            <a:ext cx="3049588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464847"/>
                </a:solidFill>
              </a:rPr>
              <a:t>Absolute rad. Accuracy VI/SWIR S1–S6:</a:t>
            </a:r>
            <a:r>
              <a:rPr lang="en-GB" sz="1400" b="1">
                <a:solidFill>
                  <a:srgbClr val="464847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003366"/>
                </a:solidFill>
              </a:rPr>
              <a:t>	 &lt;5% (EOL) 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003366"/>
                </a:solidFill>
              </a:rPr>
              <a:t>    &lt;2% (BOL)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endParaRPr lang="en-GB" sz="1600" b="1">
              <a:solidFill>
                <a:srgbClr val="003366"/>
              </a:solidFill>
            </a:endParaRP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464847"/>
                </a:solidFill>
              </a:rPr>
              <a:t>Absolute rad. Accuracy TIR S7/8/9:</a:t>
            </a:r>
            <a:r>
              <a:rPr lang="en-GB" sz="1400" b="1">
                <a:solidFill>
                  <a:srgbClr val="464847"/>
                </a:solidFill>
              </a:rPr>
              <a:t> </a:t>
            </a:r>
            <a:r>
              <a:rPr lang="en-GB" sz="1600" b="1">
                <a:solidFill>
                  <a:srgbClr val="003366"/>
                </a:solidFill>
              </a:rPr>
              <a:t>0.2K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003366"/>
                </a:solidFill>
              </a:rPr>
              <a:t>         (goal: 0.1K)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endParaRPr lang="en-GB" sz="1400" b="1">
              <a:solidFill>
                <a:srgbClr val="003366"/>
              </a:solidFill>
            </a:endParaRP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464847"/>
                </a:solidFill>
              </a:rPr>
              <a:t>Polarisation sensitivity: 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400" b="1">
                <a:solidFill>
                  <a:srgbClr val="464847"/>
                </a:solidFill>
              </a:rPr>
              <a:t>	 </a:t>
            </a:r>
            <a:r>
              <a:rPr lang="en-GB" sz="1600" b="1">
                <a:solidFill>
                  <a:srgbClr val="003366"/>
                </a:solidFill>
              </a:rPr>
              <a:t>S1–S6: &lt; 0.07</a:t>
            </a:r>
            <a:r>
              <a:rPr lang="en-GB" sz="1600" b="1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FF0000"/>
                </a:solidFill>
              </a:rPr>
              <a:t>	</a:t>
            </a:r>
            <a:r>
              <a:rPr lang="en-GB" sz="1600" b="1">
                <a:solidFill>
                  <a:srgbClr val="003366"/>
                </a:solidFill>
              </a:rPr>
              <a:t>S7/8/9:&lt; 0.10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endParaRPr lang="en-GB" sz="1400" b="1">
              <a:solidFill>
                <a:srgbClr val="003366"/>
              </a:solidFill>
            </a:endParaRP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464847"/>
                </a:solidFill>
              </a:rPr>
              <a:t>Stability: 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003366"/>
                </a:solidFill>
              </a:rPr>
              <a:t>   S1–S6:   &lt;0.1%</a:t>
            </a:r>
          </a:p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600" b="1">
                <a:solidFill>
                  <a:srgbClr val="003366"/>
                </a:solidFill>
              </a:rPr>
              <a:t>   S7/8/9: &lt;0.08K</a:t>
            </a:r>
            <a:r>
              <a:rPr lang="en-GB" sz="1200" b="1">
                <a:solidFill>
                  <a:srgbClr val="464847"/>
                </a:solidFill>
              </a:rPr>
              <a:t>        </a:t>
            </a:r>
          </a:p>
        </p:txBody>
      </p:sp>
      <p:graphicFrame>
        <p:nvGraphicFramePr>
          <p:cNvPr id="113824" name="Group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4294225"/>
              </p:ext>
            </p:extLst>
          </p:nvPr>
        </p:nvGraphicFramePr>
        <p:xfrm>
          <a:off x="3205163" y="1341438"/>
          <a:ext cx="5867400" cy="4508499"/>
        </p:xfrm>
        <a:graphic>
          <a:graphicData uri="http://schemas.openxmlformats.org/drawingml/2006/table">
            <a:tbl>
              <a:tblPr/>
              <a:tblGrid>
                <a:gridCol w="1008062"/>
                <a:gridCol w="1282700"/>
                <a:gridCol w="963613"/>
                <a:gridCol w="1476375"/>
                <a:gridCol w="1136650"/>
              </a:tblGrid>
              <a:tr h="689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SLSTRBand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l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center [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m]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Dl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[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m]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SNR [-] / NeDT [mK]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SSD [km]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</a:tr>
              <a:tr h="339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S1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0.555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413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S2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0.659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67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S3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0.865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5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S4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1.375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0.015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68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S5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1.61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9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S6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2.25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39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S7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3.74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0.38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80 mK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8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S8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10.95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50 mK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9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S9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50 mK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9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F1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3.74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0.38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39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F2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10.95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</a:tbl>
          </a:graphicData>
        </a:graphic>
      </p:graphicFrame>
      <p:sp>
        <p:nvSpPr>
          <p:cNvPr id="242900" name="Rectangle 212"/>
          <p:cNvSpPr>
            <a:spLocks noChangeArrowheads="1"/>
          </p:cNvSpPr>
          <p:nvPr/>
        </p:nvSpPr>
        <p:spPr bwMode="auto">
          <a:xfrm>
            <a:off x="6551613" y="6223000"/>
            <a:ext cx="468312" cy="2476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2901" name="Rectangle 213"/>
          <p:cNvSpPr>
            <a:spLocks noChangeArrowheads="1"/>
          </p:cNvSpPr>
          <p:nvPr/>
        </p:nvSpPr>
        <p:spPr bwMode="auto">
          <a:xfrm>
            <a:off x="6551613" y="6464300"/>
            <a:ext cx="468312" cy="2476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784" name="Rectangle 120"/>
          <p:cNvSpPr>
            <a:spLocks noChangeArrowheads="1"/>
          </p:cNvSpPr>
          <p:nvPr/>
        </p:nvSpPr>
        <p:spPr bwMode="auto">
          <a:xfrm>
            <a:off x="7154863" y="6161088"/>
            <a:ext cx="21955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464847"/>
                </a:solidFill>
              </a:rPr>
              <a:t>AATSR Heritage</a:t>
            </a:r>
          </a:p>
          <a:p>
            <a:pPr>
              <a:defRPr/>
            </a:pPr>
            <a:r>
              <a:rPr lang="en-GB" sz="1600">
                <a:solidFill>
                  <a:srgbClr val="464847"/>
                </a:solidFill>
              </a:rPr>
              <a:t>SLSTR New Bands</a:t>
            </a:r>
            <a:endParaRPr lang="en-US" sz="1600">
              <a:solidFill>
                <a:srgbClr val="464847"/>
              </a:solidFill>
            </a:endParaRPr>
          </a:p>
        </p:txBody>
      </p:sp>
      <p:sp>
        <p:nvSpPr>
          <p:cNvPr id="12" name="Rectangle 95"/>
          <p:cNvSpPr>
            <a:spLocks noChangeArrowheads="1"/>
          </p:cNvSpPr>
          <p:nvPr/>
        </p:nvSpPr>
        <p:spPr bwMode="auto">
          <a:xfrm>
            <a:off x="176213" y="5927725"/>
            <a:ext cx="64484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0000"/>
                </a:solidFill>
              </a:rPr>
              <a:t>SLSTR is </a:t>
            </a:r>
            <a:r>
              <a:rPr lang="en-GB" dirty="0" smtClean="0">
                <a:solidFill>
                  <a:srgbClr val="FF0000"/>
                </a:solidFill>
              </a:rPr>
              <a:t>an IR </a:t>
            </a:r>
            <a:r>
              <a:rPr lang="en-GB" dirty="0">
                <a:solidFill>
                  <a:srgbClr val="FF0000"/>
                </a:solidFill>
              </a:rPr>
              <a:t>self-calibrating instrument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using on-board calibration device </a:t>
            </a:r>
            <a:r>
              <a:rPr lang="en-GB" dirty="0">
                <a:solidFill>
                  <a:srgbClr val="000000"/>
                </a:solidFill>
              </a:rPr>
              <a:t>(blackbody cavities for TIR; Solar diffuser for the VIS-SWIR)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308" y="1268760"/>
            <a:ext cx="6108129" cy="46085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77" y="1160748"/>
            <a:ext cx="9144000" cy="4807324"/>
            <a:chOff x="977" y="1160748"/>
            <a:chExt cx="9144000" cy="48073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" y="1160748"/>
              <a:ext cx="9144000" cy="48073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11860" y="1628800"/>
              <a:ext cx="36471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SLSTR SRF Available from ESA</a:t>
              </a:r>
            </a:p>
            <a:p>
              <a:r>
                <a:rPr lang="en-US" dirty="0" smtClean="0"/>
                <a:t>Contact </a:t>
              </a:r>
              <a:r>
                <a:rPr lang="en-US" dirty="0" err="1" smtClean="0"/>
                <a:t>craig.donlon@esa.int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1999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590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S3 SLSTR: Scanning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4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1592263"/>
            <a:ext cx="6049963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0" name="Line 10"/>
          <p:cNvSpPr>
            <a:spLocks noChangeShapeType="1"/>
          </p:cNvSpPr>
          <p:nvPr/>
        </p:nvSpPr>
        <p:spPr bwMode="auto">
          <a:xfrm flipV="1">
            <a:off x="142875" y="5481638"/>
            <a:ext cx="2916238" cy="5397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Line 11"/>
          <p:cNvSpPr>
            <a:spLocks noChangeShapeType="1"/>
          </p:cNvSpPr>
          <p:nvPr/>
        </p:nvSpPr>
        <p:spPr bwMode="auto">
          <a:xfrm flipH="1" flipV="1">
            <a:off x="1546225" y="4113213"/>
            <a:ext cx="1439863" cy="12604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Line 12"/>
          <p:cNvSpPr>
            <a:spLocks noChangeShapeType="1"/>
          </p:cNvSpPr>
          <p:nvPr/>
        </p:nvSpPr>
        <p:spPr bwMode="auto">
          <a:xfrm flipV="1">
            <a:off x="1546225" y="4113213"/>
            <a:ext cx="2089150" cy="3651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Line 13"/>
          <p:cNvSpPr>
            <a:spLocks noChangeShapeType="1"/>
          </p:cNvSpPr>
          <p:nvPr/>
        </p:nvSpPr>
        <p:spPr bwMode="auto">
          <a:xfrm>
            <a:off x="574675" y="1808163"/>
            <a:ext cx="3024188" cy="31686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5" name="Line 15"/>
          <p:cNvSpPr>
            <a:spLocks noChangeShapeType="1"/>
          </p:cNvSpPr>
          <p:nvPr/>
        </p:nvSpPr>
        <p:spPr bwMode="auto">
          <a:xfrm flipV="1">
            <a:off x="1690688" y="4113213"/>
            <a:ext cx="1944687" cy="1008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2668" name="Rectangle 28"/>
          <p:cNvSpPr>
            <a:spLocks noChangeArrowheads="1"/>
          </p:cNvSpPr>
          <p:nvPr/>
        </p:nvSpPr>
        <p:spPr bwMode="auto">
          <a:xfrm>
            <a:off x="2484438" y="1304925"/>
            <a:ext cx="6659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The dual scan is based on two flat rotating mirrors and  one flip mirror - switching between one view and the other</a:t>
            </a:r>
            <a:endParaRPr lang="en-US"/>
          </a:p>
        </p:txBody>
      </p:sp>
      <p:sp>
        <p:nvSpPr>
          <p:cNvPr id="112669" name="Rectangle 29"/>
          <p:cNvSpPr>
            <a:spLocks noChangeArrowheads="1"/>
          </p:cNvSpPr>
          <p:nvPr/>
        </p:nvSpPr>
        <p:spPr bwMode="auto">
          <a:xfrm>
            <a:off x="6048375" y="1916832"/>
            <a:ext cx="309562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000" dirty="0" err="1">
                <a:solidFill>
                  <a:srgbClr val="333399"/>
                </a:solidFill>
              </a:rPr>
              <a:t>Each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scan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measures</a:t>
            </a:r>
            <a:r>
              <a:rPr lang="it-IT" sz="2000" dirty="0">
                <a:solidFill>
                  <a:srgbClr val="333399"/>
                </a:solidFill>
              </a:rPr>
              <a:t> 2 Earth </a:t>
            </a:r>
            <a:r>
              <a:rPr lang="it-IT" sz="2000" dirty="0" err="1">
                <a:solidFill>
                  <a:srgbClr val="333399"/>
                </a:solidFill>
              </a:rPr>
              <a:t>scan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lines</a:t>
            </a:r>
            <a:r>
              <a:rPr lang="it-IT" sz="2000" dirty="0">
                <a:solidFill>
                  <a:srgbClr val="333399"/>
                </a:solidFill>
              </a:rPr>
              <a:t> (multiple </a:t>
            </a:r>
            <a:r>
              <a:rPr lang="it-IT" sz="2000" dirty="0" err="1">
                <a:solidFill>
                  <a:srgbClr val="333399"/>
                </a:solidFill>
              </a:rPr>
              <a:t>element</a:t>
            </a:r>
            <a:r>
              <a:rPr lang="it-IT" sz="2000" dirty="0">
                <a:solidFill>
                  <a:srgbClr val="333399"/>
                </a:solidFill>
              </a:rPr>
              <a:t> detector arrays)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scan</a:t>
            </a:r>
            <a:r>
              <a:rPr lang="it-IT" dirty="0"/>
              <a:t> </a:t>
            </a:r>
            <a:r>
              <a:rPr lang="it-IT" dirty="0" err="1"/>
              <a:t>mirrors</a:t>
            </a:r>
            <a:r>
              <a:rPr lang="it-IT" dirty="0"/>
              <a:t> rotate on a 300 </a:t>
            </a:r>
            <a:r>
              <a:rPr lang="it-IT" dirty="0" err="1"/>
              <a:t>msec</a:t>
            </a:r>
            <a:r>
              <a:rPr lang="it-IT" dirty="0"/>
              <a:t> time </a:t>
            </a:r>
            <a:r>
              <a:rPr lang="it-IT" dirty="0" err="1"/>
              <a:t>basis</a:t>
            </a:r>
            <a:r>
              <a:rPr lang="it-IT" dirty="0"/>
              <a:t>, </a:t>
            </a:r>
            <a:r>
              <a:rPr lang="it-IT" sz="2000" dirty="0">
                <a:solidFill>
                  <a:srgbClr val="333399"/>
                </a:solidFill>
              </a:rPr>
              <a:t>~</a:t>
            </a:r>
            <a:r>
              <a:rPr lang="it-IT" sz="2000" dirty="0" err="1">
                <a:solidFill>
                  <a:srgbClr val="333399"/>
                </a:solidFill>
              </a:rPr>
              <a:t>half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period</a:t>
            </a:r>
            <a:r>
              <a:rPr lang="it-IT" sz="2000" dirty="0">
                <a:solidFill>
                  <a:srgbClr val="333399"/>
                </a:solidFill>
              </a:rPr>
              <a:t> of AATSR</a:t>
            </a:r>
          </a:p>
          <a:p>
            <a:endParaRPr lang="it-IT" sz="2000" dirty="0">
              <a:solidFill>
                <a:srgbClr val="333399"/>
              </a:solidFill>
            </a:endParaRPr>
          </a:p>
          <a:p>
            <a:r>
              <a:rPr lang="it-IT" sz="2000" dirty="0">
                <a:solidFill>
                  <a:srgbClr val="333399"/>
                </a:solidFill>
              </a:rPr>
              <a:t>The in </a:t>
            </a:r>
            <a:r>
              <a:rPr lang="it-IT" sz="2000" dirty="0" err="1">
                <a:solidFill>
                  <a:srgbClr val="333399"/>
                </a:solidFill>
              </a:rPr>
              <a:t>flight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calibration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period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is</a:t>
            </a:r>
            <a:r>
              <a:rPr lang="it-IT" sz="2000" dirty="0">
                <a:solidFill>
                  <a:srgbClr val="333399"/>
                </a:solidFill>
              </a:rPr>
              <a:t> 600 </a:t>
            </a:r>
            <a:r>
              <a:rPr lang="it-IT" sz="2000" dirty="0" err="1">
                <a:solidFill>
                  <a:srgbClr val="333399"/>
                </a:solidFill>
              </a:rPr>
              <a:t>msec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</a:p>
          <a:p>
            <a:r>
              <a:rPr lang="it-IT" sz="2000" dirty="0">
                <a:solidFill>
                  <a:srgbClr val="333399"/>
                </a:solidFill>
              </a:rPr>
              <a:t/>
            </a:r>
            <a:br>
              <a:rPr lang="it-IT" sz="2000" dirty="0">
                <a:solidFill>
                  <a:srgbClr val="333399"/>
                </a:solidFill>
              </a:rPr>
            </a:br>
            <a:r>
              <a:rPr lang="it-IT" sz="2000" dirty="0" err="1">
                <a:solidFill>
                  <a:srgbClr val="333399"/>
                </a:solidFill>
              </a:rPr>
              <a:t>Each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calibration</a:t>
            </a:r>
            <a:r>
              <a:rPr lang="it-IT" sz="2000" dirty="0">
                <a:solidFill>
                  <a:srgbClr val="333399"/>
                </a:solidFill>
              </a:rPr>
              <a:t> source </a:t>
            </a:r>
            <a:r>
              <a:rPr lang="it-IT" sz="2000" dirty="0" err="1">
                <a:solidFill>
                  <a:srgbClr val="333399"/>
                </a:solidFill>
              </a:rPr>
              <a:t>is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seen</a:t>
            </a:r>
            <a:r>
              <a:rPr lang="it-IT" sz="2000" dirty="0">
                <a:solidFill>
                  <a:srgbClr val="333399"/>
                </a:solidFill>
              </a:rPr>
              <a:t> by </a:t>
            </a:r>
            <a:r>
              <a:rPr lang="it-IT" sz="2000" dirty="0" err="1">
                <a:solidFill>
                  <a:srgbClr val="333399"/>
                </a:solidFill>
              </a:rPr>
              <a:t>each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view</a:t>
            </a:r>
            <a:r>
              <a:rPr lang="it-IT" sz="2000" dirty="0">
                <a:solidFill>
                  <a:srgbClr val="333399"/>
                </a:solidFill>
              </a:rPr>
              <a:t> once </a:t>
            </a:r>
            <a:r>
              <a:rPr lang="it-IT" sz="2000" dirty="0" err="1">
                <a:solidFill>
                  <a:srgbClr val="333399"/>
                </a:solidFill>
              </a:rPr>
              <a:t>every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second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scan</a:t>
            </a:r>
            <a:r>
              <a:rPr lang="it-IT" sz="2000" dirty="0">
                <a:solidFill>
                  <a:srgbClr val="333399"/>
                </a:solidFill>
              </a:rPr>
              <a:t> </a:t>
            </a:r>
            <a:r>
              <a:rPr lang="it-IT" sz="2000" dirty="0" err="1">
                <a:solidFill>
                  <a:srgbClr val="333399"/>
                </a:solidFill>
              </a:rPr>
              <a:t>cycle</a:t>
            </a:r>
            <a:endParaRPr lang="en-US" sz="2000" dirty="0">
              <a:solidFill>
                <a:srgbClr val="333399"/>
              </a:solidFill>
            </a:endParaRPr>
          </a:p>
        </p:txBody>
      </p:sp>
      <p:grpSp>
        <p:nvGrpSpPr>
          <p:cNvPr id="112661" name="Group 21"/>
          <p:cNvGrpSpPr>
            <a:grpSpLocks/>
          </p:cNvGrpSpPr>
          <p:nvPr/>
        </p:nvGrpSpPr>
        <p:grpSpPr bwMode="auto">
          <a:xfrm>
            <a:off x="3348038" y="1376772"/>
            <a:ext cx="5795962" cy="4581525"/>
            <a:chOff x="2018" y="867"/>
            <a:chExt cx="3742" cy="2886"/>
          </a:xfrm>
        </p:grpSpPr>
        <p:sp>
          <p:nvSpPr>
            <p:cNvPr id="112657" name="TextBox 11"/>
            <p:cNvSpPr txBox="1">
              <a:spLocks noChangeArrowheads="1"/>
            </p:cNvSpPr>
            <p:nvPr/>
          </p:nvSpPr>
          <p:spPr bwMode="auto">
            <a:xfrm>
              <a:off x="2018" y="2478"/>
              <a:ext cx="294" cy="3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 typeface="Wingdings" charset="0"/>
                <a:buNone/>
              </a:pPr>
              <a:endParaRPr lang="fr-FR" sz="2400" b="0">
                <a:latin typeface="Verdana" charset="0"/>
                <a:cs typeface="ＭＳ Ｐゴシック" charset="0"/>
              </a:endParaRPr>
            </a:p>
          </p:txBody>
        </p:sp>
        <p:cxnSp>
          <p:nvCxnSpPr>
            <p:cNvPr id="112658" name="Straight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1789" y="1391"/>
              <a:ext cx="1611" cy="5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2659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107" y="2978"/>
              <a:ext cx="971" cy="5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12660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871"/>
              <a:ext cx="2881" cy="28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1655675" y="4977173"/>
            <a:ext cx="1980219" cy="21602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18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0" grpId="0" animBg="1"/>
      <p:bldP spid="112651" grpId="0" animBg="1"/>
      <p:bldP spid="112652" grpId="0" animBg="1"/>
      <p:bldP spid="112653" grpId="0" animBg="1"/>
      <p:bldP spid="112655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cs typeface="+mj-cs"/>
              </a:rPr>
              <a:t>Outline</a:t>
            </a:r>
            <a:endParaRPr lang="en-US" smtClean="0">
              <a:cs typeface="+mj-cs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9000"/>
              </a:lnSpc>
              <a:defRPr/>
            </a:pPr>
            <a:r>
              <a:rPr lang="en-GB" sz="2800" b="1" dirty="0" smtClean="0">
                <a:cs typeface="+mn-cs"/>
              </a:rPr>
              <a:t>Background </a:t>
            </a:r>
          </a:p>
          <a:p>
            <a:pPr eaLnBrk="1" hangingPunct="1">
              <a:lnSpc>
                <a:spcPct val="99000"/>
              </a:lnSpc>
              <a:defRPr/>
            </a:pPr>
            <a:r>
              <a:rPr lang="en-GB" sz="2800" b="1" dirty="0" smtClean="0">
                <a:cs typeface="+mn-cs"/>
              </a:rPr>
              <a:t>Configuration</a:t>
            </a:r>
          </a:p>
          <a:p>
            <a:pPr eaLnBrk="1" hangingPunct="1">
              <a:lnSpc>
                <a:spcPct val="99000"/>
              </a:lnSpc>
              <a:defRPr/>
            </a:pPr>
            <a:r>
              <a:rPr lang="en-GB" sz="2800" b="1" dirty="0" smtClean="0">
                <a:cs typeface="+mn-cs"/>
              </a:rPr>
              <a:t>Payload</a:t>
            </a:r>
          </a:p>
          <a:p>
            <a:pPr marL="808038" lvl="1" eaLnBrk="1" hangingPunct="1">
              <a:lnSpc>
                <a:spcPct val="99000"/>
              </a:lnSpc>
              <a:defRPr/>
            </a:pPr>
            <a:r>
              <a:rPr lang="en-GB" sz="2400" b="1" dirty="0" smtClean="0"/>
              <a:t>Topography Mission</a:t>
            </a:r>
          </a:p>
          <a:p>
            <a:pPr marL="808038" lvl="1" eaLnBrk="1" hangingPunct="1">
              <a:lnSpc>
                <a:spcPct val="99000"/>
              </a:lnSpc>
              <a:defRPr/>
            </a:pPr>
            <a:r>
              <a:rPr lang="en-GB" sz="2400" b="1" dirty="0" smtClean="0"/>
              <a:t>Optical Mission</a:t>
            </a:r>
          </a:p>
          <a:p>
            <a:pPr eaLnBrk="1" hangingPunct="1">
              <a:lnSpc>
                <a:spcPct val="99000"/>
              </a:lnSpc>
              <a:defRPr/>
            </a:pPr>
            <a:r>
              <a:rPr lang="en-GB" sz="2800" b="1" dirty="0" smtClean="0">
                <a:cs typeface="+mn-cs"/>
              </a:rPr>
              <a:t>SLSTR</a:t>
            </a:r>
          </a:p>
          <a:p>
            <a:pPr eaLnBrk="1" hangingPunct="1">
              <a:lnSpc>
                <a:spcPct val="99000"/>
              </a:lnSpc>
              <a:defRPr/>
            </a:pPr>
            <a:r>
              <a:rPr lang="en-GB" sz="2800" b="1" dirty="0">
                <a:cs typeface="+mn-cs"/>
              </a:rPr>
              <a:t>Mission </a:t>
            </a:r>
            <a:r>
              <a:rPr lang="en-GB" sz="2800" b="1" dirty="0" smtClean="0">
                <a:cs typeface="+mn-cs"/>
              </a:rPr>
              <a:t>Operations</a:t>
            </a:r>
          </a:p>
          <a:p>
            <a:pPr eaLnBrk="1" hangingPunct="1">
              <a:lnSpc>
                <a:spcPct val="99000"/>
              </a:lnSpc>
              <a:defRPr/>
            </a:pPr>
            <a:r>
              <a:rPr lang="en-GB" sz="2800" b="1" dirty="0" smtClean="0">
                <a:cs typeface="+mn-cs"/>
              </a:rPr>
              <a:t>Products</a:t>
            </a:r>
            <a:endParaRPr lang="en-GB" sz="2800" b="1" dirty="0">
              <a:cs typeface="+mn-cs"/>
            </a:endParaRPr>
          </a:p>
          <a:p>
            <a:pPr eaLnBrk="1" hangingPunct="1">
              <a:lnSpc>
                <a:spcPct val="99000"/>
              </a:lnSpc>
              <a:defRPr/>
            </a:pPr>
            <a:r>
              <a:rPr lang="en-GB" sz="2800" b="1" dirty="0" smtClean="0">
                <a:cs typeface="+mn-cs"/>
              </a:rPr>
              <a:t>Cal/Val</a:t>
            </a:r>
          </a:p>
          <a:p>
            <a:pPr eaLnBrk="1" hangingPunct="1">
              <a:lnSpc>
                <a:spcPct val="99000"/>
              </a:lnSpc>
              <a:defRPr/>
            </a:pPr>
            <a:r>
              <a:rPr lang="en-GB" sz="2800" b="1" dirty="0" smtClean="0">
                <a:cs typeface="+mn-cs"/>
              </a:rPr>
              <a:t>Summary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381875" y="1557338"/>
            <a:ext cx="18351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latin typeface="Verdana" charset="0"/>
                <a:cs typeface="+mn-cs"/>
              </a:rPr>
              <a:t>Chl-a ENVISAT MERIS, 17-18 March 2011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4176713" y="3241675"/>
            <a:ext cx="19081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latin typeface="Verdana" charset="0"/>
                <a:cs typeface="+mn-cs"/>
              </a:rPr>
              <a:t>Global SST ENVISAT AATSR monthly composite</a:t>
            </a:r>
          </a:p>
        </p:txBody>
      </p:sp>
      <p:pic>
        <p:nvPicPr>
          <p:cNvPr id="38917" name="Picture 16" descr="L3_2005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114675"/>
            <a:ext cx="28797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7272338" y="4689475"/>
            <a:ext cx="18716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latin typeface="Verdana" charset="0"/>
                <a:cs typeface="+mn-cs"/>
              </a:rPr>
              <a:t>Abs. Dynamic topography (merged mission) from AVISO, March 17 2011</a:t>
            </a:r>
          </a:p>
        </p:txBody>
      </p:sp>
      <p:pic>
        <p:nvPicPr>
          <p:cNvPr id="38919" name="Picture 23" descr="Plot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25" b="9404"/>
          <a:stretch>
            <a:fillRect/>
          </a:stretch>
        </p:blipFill>
        <p:spPr bwMode="auto">
          <a:xfrm>
            <a:off x="4176713" y="4662488"/>
            <a:ext cx="31686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27" descr="L3m_20110317__GLOB_25_AVW-MERMOD_CHL1_DAY_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328738"/>
            <a:ext cx="2952750" cy="1595437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DSC02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SC022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MG_25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77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25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858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E1D3-C0D4-CB46-B87C-5D75A215D53F}" type="slidenum">
              <a:rPr lang="it-IT"/>
              <a:pPr/>
              <a:t>21</a:t>
            </a:fld>
            <a:endParaRPr lang="it-IT"/>
          </a:p>
        </p:txBody>
      </p:sp>
      <p:sp>
        <p:nvSpPr>
          <p:cNvPr id="3372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1376772"/>
            <a:ext cx="5544616" cy="4525963"/>
          </a:xfrm>
          <a:noFill/>
          <a:ln/>
        </p:spPr>
        <p:txBody>
          <a:bodyPr/>
          <a:lstStyle/>
          <a:p>
            <a:pPr marL="438150" lvl="2"/>
            <a:r>
              <a:rPr lang="en-GB" sz="1600" b="1" dirty="0" smtClean="0"/>
              <a:t>Motor</a:t>
            </a:r>
            <a:endParaRPr lang="en-GB" sz="1600" b="1" dirty="0"/>
          </a:p>
          <a:p>
            <a:pPr marL="800100" lvl="3" indent="-261938"/>
            <a:r>
              <a:rPr lang="en-GB" sz="1600" dirty="0"/>
              <a:t>DC brushless, low cogging, </a:t>
            </a:r>
            <a:r>
              <a:rPr lang="en-GB" sz="1600" dirty="0" smtClean="0"/>
              <a:t>24poles</a:t>
            </a:r>
          </a:p>
          <a:p>
            <a:pPr marL="438150" lvl="2"/>
            <a:r>
              <a:rPr lang="en-GB" sz="1600" b="1" dirty="0" smtClean="0"/>
              <a:t>Encoder</a:t>
            </a:r>
          </a:p>
          <a:p>
            <a:pPr marL="800100" lvl="3" indent="-261938"/>
            <a:r>
              <a:rPr lang="en-GB" sz="1600" dirty="0" smtClean="0"/>
              <a:t>optical</a:t>
            </a:r>
            <a:r>
              <a:rPr lang="en-GB" sz="1600" dirty="0"/>
              <a:t>, 21bit resolution, 8 </a:t>
            </a:r>
            <a:r>
              <a:rPr lang="en-GB" sz="1600" dirty="0" err="1"/>
              <a:t>arcsec</a:t>
            </a:r>
            <a:r>
              <a:rPr lang="en-GB" sz="1600" dirty="0"/>
              <a:t> accuracy</a:t>
            </a:r>
          </a:p>
          <a:p>
            <a:pPr marL="438150" lvl="2"/>
            <a:r>
              <a:rPr lang="en-GB" sz="1600" b="1" dirty="0"/>
              <a:t>Bearings</a:t>
            </a:r>
          </a:p>
          <a:p>
            <a:pPr marL="796925" lvl="3">
              <a:tabLst>
                <a:tab pos="800100" algn="l"/>
              </a:tabLst>
            </a:pPr>
            <a:r>
              <a:rPr lang="en-GB" sz="1600" dirty="0"/>
              <a:t>solid lubrication, PGM-HT cages, soft preloaded</a:t>
            </a:r>
          </a:p>
          <a:p>
            <a:pPr marL="438150" lvl="2"/>
            <a:r>
              <a:rPr lang="en-GB" sz="1600" b="1" dirty="0"/>
              <a:t>Scan Mirror Assembly</a:t>
            </a:r>
          </a:p>
          <a:p>
            <a:pPr marL="796925" lvl="3"/>
            <a:r>
              <a:rPr lang="en-GB" sz="1600" dirty="0"/>
              <a:t>Beryllium Mirror with protected Silver coating </a:t>
            </a:r>
          </a:p>
          <a:p>
            <a:pPr marL="439738" lvl="2"/>
            <a:r>
              <a:rPr lang="en-GB" sz="1600" b="1" dirty="0"/>
              <a:t>pointing accuracy</a:t>
            </a:r>
          </a:p>
          <a:p>
            <a:pPr marL="798513" lvl="3"/>
            <a:r>
              <a:rPr lang="en-GB" sz="1600" dirty="0"/>
              <a:t>operational: 6.2arcsec RMS</a:t>
            </a:r>
          </a:p>
          <a:p>
            <a:pPr marL="798513" lvl="3"/>
            <a:r>
              <a:rPr lang="en-GB" sz="1600" dirty="0"/>
              <a:t>fixed position mode: 4arcsec </a:t>
            </a:r>
            <a:r>
              <a:rPr lang="en-GB" sz="1600" dirty="0" err="1"/>
              <a:t>pp</a:t>
            </a:r>
            <a:endParaRPr lang="en-GB" sz="1600" dirty="0"/>
          </a:p>
          <a:p>
            <a:pPr marL="439738" lvl="2"/>
            <a:r>
              <a:rPr lang="en-GB" sz="1600" b="1" dirty="0"/>
              <a:t>optical performance</a:t>
            </a:r>
          </a:p>
          <a:p>
            <a:pPr marL="798513" lvl="3"/>
            <a:r>
              <a:rPr lang="en-GB" sz="1600" dirty="0"/>
              <a:t>free aperture: 110mm</a:t>
            </a:r>
          </a:p>
          <a:p>
            <a:pPr marL="798513" lvl="3"/>
            <a:r>
              <a:rPr lang="en-GB" sz="1600" dirty="0"/>
              <a:t>surface flatness: &lt;16nm RMS</a:t>
            </a:r>
          </a:p>
          <a:p>
            <a:pPr marL="798513" lvl="3"/>
            <a:r>
              <a:rPr lang="en-GB" sz="1600" dirty="0"/>
              <a:t>surface roughness: &lt; 1nm RMS</a:t>
            </a:r>
          </a:p>
          <a:p>
            <a:pPr marL="798513" lvl="3"/>
            <a:r>
              <a:rPr lang="en-GB" sz="1600" dirty="0"/>
              <a:t>scan cone angle: 46,573° +/- 0.006°</a:t>
            </a:r>
          </a:p>
          <a:p>
            <a:pPr marL="798513" lvl="3"/>
            <a:r>
              <a:rPr lang="en-GB" sz="1600" dirty="0"/>
              <a:t>transmission: R=0.95 EOL</a:t>
            </a:r>
          </a:p>
          <a:p>
            <a:pPr marL="798513" lvl="3"/>
            <a:r>
              <a:rPr lang="en-GB" sz="1600" dirty="0"/>
              <a:t>polarisation sensitivity: &lt;0.3%</a:t>
            </a:r>
          </a:p>
          <a:p>
            <a:pPr lvl="1"/>
            <a:endParaRPr lang="en-GB" sz="1400" dirty="0"/>
          </a:p>
          <a:p>
            <a:endParaRPr lang="en-GB" dirty="0"/>
          </a:p>
        </p:txBody>
      </p:sp>
      <p:pic>
        <p:nvPicPr>
          <p:cNvPr id="3372035" name="Picture 3" descr="s3sl-dg-0200-25-th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04764"/>
            <a:ext cx="216354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2036" name="Picture 4" descr="s3sl-dg-0200-25-th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3661" y="1397985"/>
            <a:ext cx="2016224" cy="14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215516" y="368660"/>
            <a:ext cx="8229600" cy="546100"/>
          </a:xfrm>
          <a:noFill/>
          <a:ln/>
        </p:spPr>
        <p:txBody>
          <a:bodyPr/>
          <a:lstStyle/>
          <a:p>
            <a:r>
              <a:rPr lang="en-GB" dirty="0" smtClean="0"/>
              <a:t>SLSTR Scanners</a:t>
            </a:r>
            <a:endParaRPr lang="de-DE" dirty="0"/>
          </a:p>
        </p:txBody>
      </p:sp>
      <p:pic>
        <p:nvPicPr>
          <p:cNvPr id="8" name="Picture 4" descr="IMG_30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32956"/>
            <a:ext cx="2807652" cy="30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43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39FC-C82D-0645-B53C-73E20D1EC9F7}" type="slidenum">
              <a:rPr lang="it-IT"/>
              <a:pPr/>
              <a:t>22</a:t>
            </a:fld>
            <a:endParaRPr lang="it-IT" dirty="0"/>
          </a:p>
        </p:txBody>
      </p:sp>
      <p:sp>
        <p:nvSpPr>
          <p:cNvPr id="33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4544" y="1556792"/>
            <a:ext cx="4944049" cy="4510087"/>
          </a:xfrm>
          <a:noFill/>
          <a:ln/>
        </p:spPr>
        <p:txBody>
          <a:bodyPr/>
          <a:lstStyle/>
          <a:p>
            <a:pPr lvl="1"/>
            <a:r>
              <a:rPr lang="en-GB" sz="2000" b="1" dirty="0" smtClean="0">
                <a:solidFill>
                  <a:srgbClr val="333399"/>
                </a:solidFill>
              </a:rPr>
              <a:t>Key </a:t>
            </a:r>
            <a:r>
              <a:rPr lang="en-GB" sz="2000" b="1" dirty="0">
                <a:solidFill>
                  <a:srgbClr val="333399"/>
                </a:solidFill>
              </a:rPr>
              <a:t>Components</a:t>
            </a:r>
          </a:p>
          <a:p>
            <a:pPr lvl="2"/>
            <a:r>
              <a:rPr lang="en-GB" sz="1800" b="1" dirty="0"/>
              <a:t>mechanical assembly FMA</a:t>
            </a:r>
          </a:p>
          <a:p>
            <a:pPr lvl="3"/>
            <a:r>
              <a:rPr lang="en-GB" sz="1600" dirty="0"/>
              <a:t>FMA base mount</a:t>
            </a:r>
          </a:p>
          <a:p>
            <a:pPr lvl="3"/>
            <a:r>
              <a:rPr lang="en-GB" sz="1600" dirty="0"/>
              <a:t>FMD with flip mirror (FMI)</a:t>
            </a:r>
          </a:p>
          <a:p>
            <a:pPr lvl="3"/>
            <a:r>
              <a:rPr lang="en-GB" sz="1600" dirty="0"/>
              <a:t>Flip Baffles</a:t>
            </a:r>
          </a:p>
          <a:p>
            <a:pPr lvl="3"/>
            <a:r>
              <a:rPr lang="en-GB" sz="1600" dirty="0" err="1"/>
              <a:t>Foldmirrors</a:t>
            </a:r>
            <a:endParaRPr lang="en-GB" sz="1600" dirty="0"/>
          </a:p>
          <a:p>
            <a:pPr lvl="2"/>
            <a:r>
              <a:rPr lang="en-GB" sz="1800" b="1" dirty="0"/>
              <a:t>controlled by FMC (in SUE box)</a:t>
            </a:r>
          </a:p>
          <a:p>
            <a:pPr lvl="1"/>
            <a:r>
              <a:rPr lang="en-GB" sz="2000" b="1" dirty="0">
                <a:solidFill>
                  <a:srgbClr val="333399"/>
                </a:solidFill>
              </a:rPr>
              <a:t>Key Performance</a:t>
            </a:r>
          </a:p>
          <a:p>
            <a:pPr lvl="2"/>
            <a:r>
              <a:rPr lang="en-GB" sz="1800" dirty="0"/>
              <a:t>2 transitions from NA to OB</a:t>
            </a:r>
            <a:br>
              <a:rPr lang="en-GB" sz="1800" dirty="0"/>
            </a:br>
            <a:r>
              <a:rPr lang="en-GB" sz="1800" dirty="0"/>
              <a:t>within 300ms </a:t>
            </a:r>
            <a:r>
              <a:rPr lang="en-GB" sz="1800" dirty="0" err="1"/>
              <a:t>scansync</a:t>
            </a:r>
            <a:r>
              <a:rPr lang="en-GB" sz="1800" dirty="0"/>
              <a:t> cycle</a:t>
            </a:r>
            <a:br>
              <a:rPr lang="en-GB" sz="1800" dirty="0"/>
            </a:br>
            <a:r>
              <a:rPr lang="en-GB" sz="1800" dirty="0"/>
              <a:t>max. transition time 34 </a:t>
            </a:r>
            <a:r>
              <a:rPr lang="en-GB" sz="1800" dirty="0" err="1"/>
              <a:t>ms</a:t>
            </a:r>
            <a:endParaRPr lang="en-GB" sz="1800" dirty="0"/>
          </a:p>
          <a:p>
            <a:pPr lvl="2"/>
            <a:endParaRPr lang="en-GB" sz="600" dirty="0"/>
          </a:p>
          <a:p>
            <a:pPr lvl="2"/>
            <a:r>
              <a:rPr lang="en-GB" sz="1800" dirty="0"/>
              <a:t>repeatability and stability</a:t>
            </a:r>
            <a:br>
              <a:rPr lang="en-GB" sz="1800" dirty="0"/>
            </a:br>
            <a:r>
              <a:rPr lang="en-GB" sz="1800" dirty="0"/>
              <a:t>15 </a:t>
            </a:r>
            <a:r>
              <a:rPr lang="en-GB" sz="1800" dirty="0" err="1"/>
              <a:t>arcsec</a:t>
            </a:r>
            <a:r>
              <a:rPr lang="en-GB" sz="1800" dirty="0"/>
              <a:t/>
            </a:r>
            <a:br>
              <a:rPr lang="en-GB" sz="1800" dirty="0"/>
            </a:br>
            <a:endParaRPr lang="en-GB" sz="600" dirty="0"/>
          </a:p>
          <a:p>
            <a:pPr lvl="2"/>
            <a:r>
              <a:rPr lang="en-GB" sz="1800" dirty="0"/>
              <a:t>switching range +/- 18.8°</a:t>
            </a:r>
          </a:p>
        </p:txBody>
      </p:sp>
      <p:sp>
        <p:nvSpPr>
          <p:cNvPr id="3375108" name="AutoShape 10"/>
          <p:cNvSpPr>
            <a:spLocks noChangeAspect="1" noChangeArrowheads="1"/>
          </p:cNvSpPr>
          <p:nvPr/>
        </p:nvSpPr>
        <p:spPr bwMode="auto">
          <a:xfrm>
            <a:off x="4224338" y="1781175"/>
            <a:ext cx="40227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100" b="1">
              <a:solidFill>
                <a:srgbClr val="000076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189"/>
          <a:stretch/>
        </p:blipFill>
        <p:spPr>
          <a:xfrm>
            <a:off x="4259892" y="4149080"/>
            <a:ext cx="3192428" cy="26729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80628"/>
            <a:ext cx="3996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+mj-lt"/>
              </a:rPr>
              <a:t>OME Flip Mirror System (FMS)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886" y="2132856"/>
            <a:ext cx="3069114" cy="2025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7924" y="188640"/>
            <a:ext cx="3771122" cy="246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03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Scan Duty Cycle </a:t>
            </a:r>
            <a:endParaRPr lang="en-US" dirty="0"/>
          </a:p>
        </p:txBody>
      </p:sp>
      <p:grpSp>
        <p:nvGrpSpPr>
          <p:cNvPr id="135" name="Group 134"/>
          <p:cNvGrpSpPr/>
          <p:nvPr/>
        </p:nvGrpSpPr>
        <p:grpSpPr>
          <a:xfrm>
            <a:off x="1439644" y="3176972"/>
            <a:ext cx="2736304" cy="684076"/>
            <a:chOff x="827584" y="4329100"/>
            <a:chExt cx="2736304" cy="684076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827584" y="4329100"/>
              <a:ext cx="54006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367652" y="4329100"/>
              <a:ext cx="0" cy="68407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1367652" y="5013176"/>
              <a:ext cx="219623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9" name="Group 138"/>
          <p:cNvGrpSpPr/>
          <p:nvPr/>
        </p:nvGrpSpPr>
        <p:grpSpPr>
          <a:xfrm>
            <a:off x="4175948" y="3176972"/>
            <a:ext cx="4176464" cy="684076"/>
            <a:chOff x="3563888" y="4329100"/>
            <a:chExt cx="4176464" cy="684076"/>
          </a:xfrm>
        </p:grpSpPr>
        <p:cxnSp>
          <p:nvCxnSpPr>
            <p:cNvPr id="22" name="Straight Connector 21"/>
            <p:cNvCxnSpPr/>
            <p:nvPr/>
          </p:nvCxnSpPr>
          <p:spPr bwMode="auto">
            <a:xfrm flipV="1">
              <a:off x="3563888" y="4329100"/>
              <a:ext cx="8" cy="68407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3563888" y="4329100"/>
              <a:ext cx="111612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4680012" y="4329100"/>
              <a:ext cx="8" cy="68407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4680012" y="5013176"/>
              <a:ext cx="234026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7020272" y="4329100"/>
              <a:ext cx="0" cy="68407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7020272" y="4329100"/>
              <a:ext cx="72008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4" name="Group 133"/>
          <p:cNvGrpSpPr/>
          <p:nvPr/>
        </p:nvGrpSpPr>
        <p:grpSpPr>
          <a:xfrm>
            <a:off x="1439644" y="2384884"/>
            <a:ext cx="2304256" cy="540060"/>
            <a:chOff x="827584" y="3681028"/>
            <a:chExt cx="2304256" cy="540060"/>
          </a:xfrm>
        </p:grpSpPr>
        <p:cxnSp>
          <p:nvCxnSpPr>
            <p:cNvPr id="42" name="Straight Connector 41"/>
            <p:cNvCxnSpPr/>
            <p:nvPr/>
          </p:nvCxnSpPr>
          <p:spPr bwMode="auto">
            <a:xfrm>
              <a:off x="827584" y="4221088"/>
              <a:ext cx="54006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1367644" y="3681028"/>
              <a:ext cx="396044" cy="54006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1763688" y="3681028"/>
              <a:ext cx="100811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771800" y="3681028"/>
              <a:ext cx="360040" cy="54006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7" name="Group 136"/>
          <p:cNvGrpSpPr/>
          <p:nvPr/>
        </p:nvGrpSpPr>
        <p:grpSpPr>
          <a:xfrm>
            <a:off x="3743900" y="2384884"/>
            <a:ext cx="4608512" cy="540060"/>
            <a:chOff x="3131840" y="3681028"/>
            <a:chExt cx="4608512" cy="540060"/>
          </a:xfrm>
        </p:grpSpPr>
        <p:cxnSp>
          <p:nvCxnSpPr>
            <p:cNvPr id="50" name="Straight Connector 49"/>
            <p:cNvCxnSpPr/>
            <p:nvPr/>
          </p:nvCxnSpPr>
          <p:spPr bwMode="auto">
            <a:xfrm>
              <a:off x="3131840" y="4221088"/>
              <a:ext cx="226825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5400092" y="3681028"/>
              <a:ext cx="360040" cy="54006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5760132" y="3681028"/>
              <a:ext cx="86409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6624228" y="3681028"/>
              <a:ext cx="396052" cy="54006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7020272" y="4221088"/>
              <a:ext cx="72008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6" name="Group 135"/>
          <p:cNvGrpSpPr/>
          <p:nvPr/>
        </p:nvGrpSpPr>
        <p:grpSpPr>
          <a:xfrm>
            <a:off x="1439644" y="1412776"/>
            <a:ext cx="4968552" cy="720080"/>
            <a:chOff x="827584" y="2888940"/>
            <a:chExt cx="4968552" cy="720080"/>
          </a:xfrm>
        </p:grpSpPr>
        <p:cxnSp>
          <p:nvCxnSpPr>
            <p:cNvPr id="63" name="Straight Connector 62"/>
            <p:cNvCxnSpPr/>
            <p:nvPr/>
          </p:nvCxnSpPr>
          <p:spPr bwMode="auto">
            <a:xfrm>
              <a:off x="827584" y="3609020"/>
              <a:ext cx="151216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2339752" y="2888940"/>
              <a:ext cx="0" cy="7200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2339752" y="2912244"/>
              <a:ext cx="3960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2735796" y="2888940"/>
              <a:ext cx="0" cy="7200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2735796" y="3609020"/>
              <a:ext cx="306034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137"/>
          <p:cNvGrpSpPr/>
          <p:nvPr/>
        </p:nvGrpSpPr>
        <p:grpSpPr>
          <a:xfrm>
            <a:off x="6408196" y="1412776"/>
            <a:ext cx="1944216" cy="720080"/>
            <a:chOff x="5796136" y="2888940"/>
            <a:chExt cx="1944216" cy="720080"/>
          </a:xfrm>
        </p:grpSpPr>
        <p:cxnSp>
          <p:nvCxnSpPr>
            <p:cNvPr id="77" name="Straight Connector 76"/>
            <p:cNvCxnSpPr/>
            <p:nvPr/>
          </p:nvCxnSpPr>
          <p:spPr bwMode="auto">
            <a:xfrm flipV="1">
              <a:off x="5796136" y="2888940"/>
              <a:ext cx="8" cy="7200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5796136" y="2888940"/>
              <a:ext cx="3960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/>
            <p:cNvCxnSpPr/>
            <p:nvPr/>
          </p:nvCxnSpPr>
          <p:spPr bwMode="auto">
            <a:xfrm flipH="1">
              <a:off x="6192180" y="2888940"/>
              <a:ext cx="8" cy="7200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6192180" y="3609020"/>
              <a:ext cx="154817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0" name="Group 139"/>
          <p:cNvGrpSpPr/>
          <p:nvPr/>
        </p:nvGrpSpPr>
        <p:grpSpPr>
          <a:xfrm>
            <a:off x="2627784" y="1412776"/>
            <a:ext cx="3348380" cy="2448272"/>
            <a:chOff x="2123736" y="2672916"/>
            <a:chExt cx="3348380" cy="2448272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2123736" y="4437112"/>
              <a:ext cx="0" cy="6840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5472108" y="4437112"/>
              <a:ext cx="8" cy="6840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2123736" y="2672916"/>
              <a:ext cx="0" cy="7200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/>
            <p:cNvCxnSpPr/>
            <p:nvPr/>
          </p:nvCxnSpPr>
          <p:spPr bwMode="auto">
            <a:xfrm flipV="1">
              <a:off x="5472108" y="2672916"/>
              <a:ext cx="0" cy="7200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2" name="Group 141"/>
          <p:cNvGrpSpPr/>
          <p:nvPr/>
        </p:nvGrpSpPr>
        <p:grpSpPr>
          <a:xfrm>
            <a:off x="2411760" y="1412776"/>
            <a:ext cx="3276372" cy="2448272"/>
            <a:chOff x="1943716" y="2672916"/>
            <a:chExt cx="3276372" cy="2448272"/>
          </a:xfrm>
        </p:grpSpPr>
        <p:cxnSp>
          <p:nvCxnSpPr>
            <p:cNvPr id="16" name="Straight Connector 15"/>
            <p:cNvCxnSpPr/>
            <p:nvPr/>
          </p:nvCxnSpPr>
          <p:spPr bwMode="auto">
            <a:xfrm flipV="1">
              <a:off x="1943716" y="4437112"/>
              <a:ext cx="0" cy="6840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5220080" y="4437112"/>
              <a:ext cx="8" cy="6840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72BF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/>
            <p:cNvCxnSpPr/>
            <p:nvPr/>
          </p:nvCxnSpPr>
          <p:spPr bwMode="auto">
            <a:xfrm flipV="1">
              <a:off x="1943716" y="2672916"/>
              <a:ext cx="0" cy="7200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5220080" y="2672916"/>
              <a:ext cx="0" cy="7200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72BF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140"/>
          <p:cNvGrpSpPr/>
          <p:nvPr/>
        </p:nvGrpSpPr>
        <p:grpSpPr>
          <a:xfrm>
            <a:off x="3815908" y="1412776"/>
            <a:ext cx="3384384" cy="2448272"/>
            <a:chOff x="3203848" y="2672916"/>
            <a:chExt cx="3384384" cy="2448272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3203848" y="4401108"/>
              <a:ext cx="0" cy="7200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V="1">
              <a:off x="6588232" y="4437112"/>
              <a:ext cx="0" cy="6840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6552228" y="2672916"/>
              <a:ext cx="0" cy="7200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Connector 115"/>
            <p:cNvCxnSpPr/>
            <p:nvPr/>
          </p:nvCxnSpPr>
          <p:spPr bwMode="auto">
            <a:xfrm flipV="1">
              <a:off x="3203856" y="2672916"/>
              <a:ext cx="0" cy="6840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3" name="Group 132"/>
          <p:cNvGrpSpPr/>
          <p:nvPr/>
        </p:nvGrpSpPr>
        <p:grpSpPr>
          <a:xfrm>
            <a:off x="1259624" y="1417422"/>
            <a:ext cx="7482838" cy="2879740"/>
            <a:chOff x="647564" y="2677562"/>
            <a:chExt cx="7482838" cy="2879740"/>
          </a:xfrm>
        </p:grpSpPr>
        <p:cxnSp>
          <p:nvCxnSpPr>
            <p:cNvPr id="6" name="Straight Connector 5"/>
            <p:cNvCxnSpPr/>
            <p:nvPr/>
          </p:nvCxnSpPr>
          <p:spPr bwMode="auto">
            <a:xfrm flipH="1">
              <a:off x="791588" y="2677562"/>
              <a:ext cx="25012" cy="251563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791580" y="5193196"/>
              <a:ext cx="6984776" cy="3600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9" name="TextBox 118"/>
            <p:cNvSpPr txBox="1"/>
            <p:nvPr/>
          </p:nvSpPr>
          <p:spPr>
            <a:xfrm>
              <a:off x="647564" y="5157192"/>
              <a:ext cx="74828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0                                      200           </a:t>
              </a:r>
              <a:r>
                <a:rPr lang="en-US" sz="1400" dirty="0" smtClean="0"/>
                <a:t>    </a:t>
              </a:r>
              <a:r>
                <a:rPr lang="en-US" sz="1600" dirty="0" smtClean="0"/>
                <a:t>300              400                            </a:t>
              </a:r>
              <a:r>
                <a:rPr lang="en-US" sz="2000" dirty="0" smtClean="0"/>
                <a:t>  </a:t>
              </a:r>
              <a:r>
                <a:rPr lang="en-US" sz="1600" dirty="0" smtClean="0"/>
                <a:t>     600</a:t>
              </a:r>
              <a:endParaRPr lang="en-US" sz="1600" dirty="0"/>
            </a:p>
          </p:txBody>
        </p:sp>
        <p:cxnSp>
          <p:nvCxnSpPr>
            <p:cNvPr id="121" name="Straight Connector 120"/>
            <p:cNvCxnSpPr/>
            <p:nvPr/>
          </p:nvCxnSpPr>
          <p:spPr bwMode="auto">
            <a:xfrm>
              <a:off x="3131840" y="5193196"/>
              <a:ext cx="0" cy="7200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791580" y="5193196"/>
              <a:ext cx="0" cy="7200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7776355" y="5212323"/>
              <a:ext cx="1" cy="8888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5472100" y="5229200"/>
              <a:ext cx="0" cy="7200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43" name="TextBox 142"/>
          <p:cNvSpPr txBox="1"/>
          <p:nvPr/>
        </p:nvSpPr>
        <p:spPr>
          <a:xfrm rot="16200000">
            <a:off x="-1218909" y="2595174"/>
            <a:ext cx="3483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Normalised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Flip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Transition </a:t>
            </a:r>
          </a:p>
          <a:p>
            <a:pPr algn="ctr"/>
            <a:r>
              <a:rPr lang="en-US" sz="1600" dirty="0" smtClean="0"/>
              <a:t>and Scan throughput 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0000FF"/>
                </a:solidFill>
              </a:rPr>
              <a:t>Nadir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FF0000"/>
                </a:solidFill>
              </a:rPr>
              <a:t>Oblique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145" name="Straight Connector 144"/>
          <p:cNvCxnSpPr/>
          <p:nvPr/>
        </p:nvCxnSpPr>
        <p:spPr bwMode="auto">
          <a:xfrm>
            <a:off x="3635896" y="6011996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6" name="TextBox 145"/>
          <p:cNvSpPr txBox="1"/>
          <p:nvPr/>
        </p:nvSpPr>
        <p:spPr>
          <a:xfrm>
            <a:off x="4247964" y="5795972"/>
            <a:ext cx="301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Nadir scanner throughput</a:t>
            </a:r>
            <a:endParaRPr lang="en-US" dirty="0"/>
          </a:p>
        </p:txBody>
      </p:sp>
      <p:cxnSp>
        <p:nvCxnSpPr>
          <p:cNvPr id="147" name="Straight Connector 146"/>
          <p:cNvCxnSpPr/>
          <p:nvPr/>
        </p:nvCxnSpPr>
        <p:spPr bwMode="auto">
          <a:xfrm>
            <a:off x="3635896" y="6372036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8" name="TextBox 147"/>
          <p:cNvSpPr txBox="1"/>
          <p:nvPr/>
        </p:nvSpPr>
        <p:spPr>
          <a:xfrm>
            <a:off x="4247964" y="6156012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Oblique scanner throughput</a:t>
            </a:r>
            <a:endParaRPr lang="en-US" dirty="0"/>
          </a:p>
        </p:txBody>
      </p:sp>
      <p:cxnSp>
        <p:nvCxnSpPr>
          <p:cNvPr id="149" name="Straight Connector 148"/>
          <p:cNvCxnSpPr/>
          <p:nvPr/>
        </p:nvCxnSpPr>
        <p:spPr bwMode="auto">
          <a:xfrm>
            <a:off x="323528" y="5713428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0" name="TextBox 149"/>
          <p:cNvSpPr txBox="1"/>
          <p:nvPr/>
        </p:nvSpPr>
        <p:spPr>
          <a:xfrm>
            <a:off x="935596" y="549740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BB view</a:t>
            </a:r>
            <a:endParaRPr lang="en-US" dirty="0"/>
          </a:p>
        </p:txBody>
      </p:sp>
      <p:cxnSp>
        <p:nvCxnSpPr>
          <p:cNvPr id="151" name="Straight Connector 150"/>
          <p:cNvCxnSpPr/>
          <p:nvPr/>
        </p:nvCxnSpPr>
        <p:spPr bwMode="auto">
          <a:xfrm>
            <a:off x="323528" y="6045552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2" name="TextBox 151"/>
          <p:cNvSpPr txBox="1"/>
          <p:nvPr/>
        </p:nvSpPr>
        <p:spPr>
          <a:xfrm>
            <a:off x="935596" y="582952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 BB view</a:t>
            </a:r>
            <a:endParaRPr lang="en-US" dirty="0"/>
          </a:p>
        </p:txBody>
      </p:sp>
      <p:cxnSp>
        <p:nvCxnSpPr>
          <p:cNvPr id="153" name="Straight Connector 152"/>
          <p:cNvCxnSpPr/>
          <p:nvPr/>
        </p:nvCxnSpPr>
        <p:spPr bwMode="auto">
          <a:xfrm>
            <a:off x="323528" y="6377676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4" name="TextBox 153"/>
          <p:cNvSpPr txBox="1"/>
          <p:nvPr/>
        </p:nvSpPr>
        <p:spPr>
          <a:xfrm>
            <a:off x="935596" y="61616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VISCAL view</a:t>
            </a:r>
            <a:endParaRPr lang="en-US" dirty="0"/>
          </a:p>
        </p:txBody>
      </p:sp>
      <p:cxnSp>
        <p:nvCxnSpPr>
          <p:cNvPr id="155" name="Straight Connector 154"/>
          <p:cNvCxnSpPr/>
          <p:nvPr/>
        </p:nvCxnSpPr>
        <p:spPr bwMode="auto">
          <a:xfrm>
            <a:off x="3635896" y="5697252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6" name="TextBox 155"/>
          <p:cNvSpPr txBox="1"/>
          <p:nvPr/>
        </p:nvSpPr>
        <p:spPr>
          <a:xfrm>
            <a:off x="4247964" y="5481228"/>
            <a:ext cx="119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Flip state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>
            <a:off x="6840252" y="4041068"/>
            <a:ext cx="12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75" name="Group 174"/>
          <p:cNvGrpSpPr/>
          <p:nvPr/>
        </p:nvGrpSpPr>
        <p:grpSpPr>
          <a:xfrm>
            <a:off x="1439644" y="1412776"/>
            <a:ext cx="6984784" cy="4041740"/>
            <a:chOff x="1007604" y="1412776"/>
            <a:chExt cx="6984784" cy="4041740"/>
          </a:xfrm>
        </p:grpSpPr>
        <p:cxnSp>
          <p:nvCxnSpPr>
            <p:cNvPr id="161" name="Straight Connector 160"/>
            <p:cNvCxnSpPr/>
            <p:nvPr/>
          </p:nvCxnSpPr>
          <p:spPr bwMode="auto">
            <a:xfrm flipH="1">
              <a:off x="7992380" y="1412776"/>
              <a:ext cx="8" cy="392443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Arrow Connector 168"/>
            <p:cNvCxnSpPr/>
            <p:nvPr/>
          </p:nvCxnSpPr>
          <p:spPr bwMode="auto">
            <a:xfrm>
              <a:off x="1007604" y="5049180"/>
              <a:ext cx="69487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2" name="TextBox 171"/>
            <p:cNvSpPr txBox="1"/>
            <p:nvPr/>
          </p:nvSpPr>
          <p:spPr>
            <a:xfrm>
              <a:off x="3671900" y="5085184"/>
              <a:ext cx="3834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1 Cycle Period (= 2x Scan Period 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403640" y="1412776"/>
            <a:ext cx="3528400" cy="3600400"/>
            <a:chOff x="971600" y="1412776"/>
            <a:chExt cx="3528400" cy="3600400"/>
          </a:xfrm>
        </p:grpSpPr>
        <p:cxnSp>
          <p:nvCxnSpPr>
            <p:cNvPr id="159" name="Straight Connector 158"/>
            <p:cNvCxnSpPr/>
            <p:nvPr/>
          </p:nvCxnSpPr>
          <p:spPr bwMode="auto">
            <a:xfrm flipH="1">
              <a:off x="4499992" y="1412776"/>
              <a:ext cx="8" cy="334837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Connector 163"/>
            <p:cNvCxnSpPr/>
            <p:nvPr/>
          </p:nvCxnSpPr>
          <p:spPr bwMode="auto">
            <a:xfrm>
              <a:off x="971600" y="3969060"/>
              <a:ext cx="0" cy="104411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Arrow Connector 167"/>
            <p:cNvCxnSpPr/>
            <p:nvPr/>
          </p:nvCxnSpPr>
          <p:spPr bwMode="auto">
            <a:xfrm>
              <a:off x="971600" y="4617132"/>
              <a:ext cx="352839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3" name="TextBox 172"/>
            <p:cNvSpPr txBox="1"/>
            <p:nvPr/>
          </p:nvSpPr>
          <p:spPr>
            <a:xfrm>
              <a:off x="1835696" y="4617132"/>
              <a:ext cx="1698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1 Scan period 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cxnSp>
        <p:nvCxnSpPr>
          <p:cNvPr id="177" name="Straight Connector 176"/>
          <p:cNvCxnSpPr/>
          <p:nvPr/>
        </p:nvCxnSpPr>
        <p:spPr bwMode="auto">
          <a:xfrm>
            <a:off x="1439644" y="2384884"/>
            <a:ext cx="69847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8" name="TextBox 177"/>
          <p:cNvSpPr txBox="1"/>
          <p:nvPr/>
        </p:nvSpPr>
        <p:spPr>
          <a:xfrm>
            <a:off x="1115608" y="123275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126600" y="195283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126600" y="302366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1126600" y="359972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2" name="Straight Connector 181"/>
          <p:cNvCxnSpPr/>
          <p:nvPr/>
        </p:nvCxnSpPr>
        <p:spPr bwMode="auto">
          <a:xfrm>
            <a:off x="1439644" y="1412776"/>
            <a:ext cx="69847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3" name="Straight Connector 182"/>
          <p:cNvCxnSpPr/>
          <p:nvPr/>
        </p:nvCxnSpPr>
        <p:spPr bwMode="auto">
          <a:xfrm>
            <a:off x="1439652" y="3176972"/>
            <a:ext cx="69847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5" name="TextBox 184"/>
          <p:cNvSpPr txBox="1"/>
          <p:nvPr/>
        </p:nvSpPr>
        <p:spPr>
          <a:xfrm>
            <a:off x="971592" y="2204864"/>
            <a:ext cx="50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Ob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86" name="Straight Connector 185"/>
          <p:cNvCxnSpPr/>
          <p:nvPr/>
        </p:nvCxnSpPr>
        <p:spPr bwMode="auto">
          <a:xfrm>
            <a:off x="1439644" y="2924944"/>
            <a:ext cx="69847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7" name="TextBox 186"/>
          <p:cNvSpPr txBox="1"/>
          <p:nvPr/>
        </p:nvSpPr>
        <p:spPr>
          <a:xfrm>
            <a:off x="971592" y="270892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Na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88" name="Straight Connector 187"/>
          <p:cNvCxnSpPr/>
          <p:nvPr/>
        </p:nvCxnSpPr>
        <p:spPr bwMode="auto">
          <a:xfrm>
            <a:off x="1439652" y="2132856"/>
            <a:ext cx="69847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9" name="Straight Connector 188"/>
          <p:cNvCxnSpPr/>
          <p:nvPr/>
        </p:nvCxnSpPr>
        <p:spPr bwMode="auto">
          <a:xfrm>
            <a:off x="1403648" y="3861048"/>
            <a:ext cx="69847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9" name="TextBox 208"/>
          <p:cNvSpPr txBox="1"/>
          <p:nvPr/>
        </p:nvSpPr>
        <p:spPr>
          <a:xfrm rot="16200000">
            <a:off x="2770965" y="1624409"/>
            <a:ext cx="8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EARTH</a:t>
            </a:r>
            <a:endParaRPr lang="en-US" sz="1400" dirty="0"/>
          </a:p>
        </p:txBody>
      </p:sp>
      <p:sp>
        <p:nvSpPr>
          <p:cNvPr id="210" name="TextBox 209"/>
          <p:cNvSpPr txBox="1"/>
          <p:nvPr/>
        </p:nvSpPr>
        <p:spPr>
          <a:xfrm rot="16200000">
            <a:off x="6196572" y="1660412"/>
            <a:ext cx="8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EARTH</a:t>
            </a:r>
            <a:endParaRPr lang="en-US" sz="1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7668344" y="3320988"/>
            <a:ext cx="8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EARTH</a:t>
            </a:r>
            <a:endParaRPr lang="en-US" sz="1400" dirty="0"/>
          </a:p>
        </p:txBody>
      </p:sp>
      <p:sp>
        <p:nvSpPr>
          <p:cNvPr id="213" name="Rectangle 212"/>
          <p:cNvSpPr/>
          <p:nvPr/>
        </p:nvSpPr>
        <p:spPr>
          <a:xfrm flipH="1">
            <a:off x="4355976" y="3320988"/>
            <a:ext cx="1082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EARTH</a:t>
            </a:r>
          </a:p>
        </p:txBody>
      </p:sp>
      <p:sp>
        <p:nvSpPr>
          <p:cNvPr id="214" name="TextBox 213"/>
          <p:cNvSpPr txBox="1"/>
          <p:nvPr/>
        </p:nvSpPr>
        <p:spPr>
          <a:xfrm rot="16200000">
            <a:off x="1249759" y="338312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EARTH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375756" y="1412776"/>
            <a:ext cx="4824536" cy="2448272"/>
            <a:chOff x="2375756" y="1412776"/>
            <a:chExt cx="4824536" cy="2448272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75756" y="1412776"/>
              <a:ext cx="72008" cy="72008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2591780" y="1412776"/>
              <a:ext cx="72008" cy="72008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7128284" y="1412776"/>
              <a:ext cx="72008" cy="72008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3779912" y="3140968"/>
              <a:ext cx="72008" cy="720080"/>
            </a:xfrm>
            <a:prstGeom prst="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5652120" y="3176972"/>
              <a:ext cx="72008" cy="684076"/>
            </a:xfrm>
            <a:prstGeom prst="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5940152" y="3176972"/>
              <a:ext cx="72008" cy="684076"/>
            </a:xfrm>
            <a:prstGeom prst="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2015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sequence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7" y="1340768"/>
            <a:ext cx="9144000" cy="5517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6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66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SLSTR Detectors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88740"/>
            <a:ext cx="5616624" cy="4525963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S1-S3 (VIS): Si Photo Voltaic</a:t>
            </a:r>
          </a:p>
          <a:p>
            <a:r>
              <a:rPr lang="en-US" sz="2000" dirty="0" smtClean="0"/>
              <a:t>S4-S6 (SWIR): </a:t>
            </a:r>
            <a:r>
              <a:rPr lang="en-US" sz="2000" dirty="0" err="1" smtClean="0"/>
              <a:t>MgCdTe</a:t>
            </a:r>
            <a:r>
              <a:rPr lang="en-US" sz="2000" dirty="0" smtClean="0"/>
              <a:t> Photo Conductive</a:t>
            </a:r>
          </a:p>
          <a:p>
            <a:r>
              <a:rPr lang="en-US" sz="2000" dirty="0" smtClean="0"/>
              <a:t>S7 (MWIR): </a:t>
            </a:r>
            <a:r>
              <a:rPr lang="en-US" sz="2000" dirty="0" err="1"/>
              <a:t>MgCdTe</a:t>
            </a:r>
            <a:r>
              <a:rPr lang="en-US" sz="2000" dirty="0"/>
              <a:t> Photo </a:t>
            </a:r>
            <a:r>
              <a:rPr lang="en-US" sz="2000" dirty="0" smtClean="0"/>
              <a:t>Conductive</a:t>
            </a:r>
          </a:p>
          <a:p>
            <a:r>
              <a:rPr lang="en-US" sz="2000" dirty="0" smtClean="0"/>
              <a:t>S8-S9 (TIR): </a:t>
            </a:r>
            <a:r>
              <a:rPr lang="en-US" sz="2000" dirty="0" err="1"/>
              <a:t>MgCdTe</a:t>
            </a:r>
            <a:r>
              <a:rPr lang="en-US" sz="2000" dirty="0"/>
              <a:t> Photo </a:t>
            </a:r>
            <a:r>
              <a:rPr lang="en-US" sz="2000" dirty="0" smtClean="0"/>
              <a:t>Conductive</a:t>
            </a:r>
          </a:p>
          <a:p>
            <a:r>
              <a:rPr lang="en-US" sz="2000" dirty="0" smtClean="0"/>
              <a:t>F1 (MWIR): Implemented as additional wafers on S7 detector </a:t>
            </a:r>
          </a:p>
          <a:p>
            <a:r>
              <a:rPr lang="en-US" sz="2000" dirty="0" smtClean="0"/>
              <a:t>F2 (TIR): Implemented on S8 using additional gain setting</a:t>
            </a:r>
          </a:p>
          <a:p>
            <a:endParaRPr lang="en-US" sz="2000" dirty="0" smtClean="0">
              <a:solidFill>
                <a:srgbClr val="003366"/>
              </a:solidFill>
            </a:endParaRPr>
          </a:p>
          <a:p>
            <a:r>
              <a:rPr lang="en-US" sz="2400" b="1" dirty="0" smtClean="0"/>
              <a:t>T</a:t>
            </a:r>
            <a:r>
              <a:rPr lang="en-US" sz="2400" b="1" dirty="0" smtClean="0">
                <a:solidFill>
                  <a:srgbClr val="003366"/>
                </a:solidFill>
              </a:rPr>
              <a:t>he use of detector arrays is a major change from AATSR single element detectors</a:t>
            </a:r>
          </a:p>
          <a:p>
            <a:r>
              <a:rPr lang="en-US" sz="2400" b="1" dirty="0" smtClean="0">
                <a:solidFill>
                  <a:srgbClr val="003366"/>
                </a:solidFill>
              </a:rPr>
              <a:t>This is required because of the scanning design </a:t>
            </a:r>
            <a:endParaRPr lang="en-US" sz="2400" b="1" dirty="0">
              <a:solidFill>
                <a:srgbClr val="003366"/>
              </a:solidFill>
            </a:endParaRPr>
          </a:p>
          <a:p>
            <a:endParaRPr lang="en-US" sz="24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9748" y="1376773"/>
            <a:ext cx="1662773" cy="9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376772"/>
            <a:ext cx="1620180" cy="1019809"/>
          </a:xfrm>
          <a:prstGeom prst="rect">
            <a:avLst/>
          </a:prstGeom>
        </p:spPr>
      </p:pic>
      <p:pic>
        <p:nvPicPr>
          <p:cNvPr id="9" name="Picture 8" descr="DSCN11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59" y="4545124"/>
            <a:ext cx="2928325" cy="2196244"/>
          </a:xfrm>
          <a:prstGeom prst="rect">
            <a:avLst/>
          </a:prstGeom>
        </p:spPr>
      </p:pic>
      <p:pic>
        <p:nvPicPr>
          <p:cNvPr id="7" name="Picture 5" descr="SLSTR S8 responsivit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3024336" cy="179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782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943"/>
          <p:cNvSpPr>
            <a:spLocks noChangeShapeType="1"/>
          </p:cNvSpPr>
          <p:nvPr/>
        </p:nvSpPr>
        <p:spPr bwMode="auto">
          <a:xfrm>
            <a:off x="381000" y="6477000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Text Box 944"/>
          <p:cNvSpPr txBox="1">
            <a:spLocks noChangeArrowheads="1"/>
          </p:cNvSpPr>
          <p:nvPr/>
        </p:nvSpPr>
        <p:spPr bwMode="auto">
          <a:xfrm>
            <a:off x="381000" y="6477000"/>
            <a:ext cx="1497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/>
              <a:t>ALONG TRACK</a:t>
            </a:r>
          </a:p>
        </p:txBody>
      </p:sp>
      <p:sp>
        <p:nvSpPr>
          <p:cNvPr id="14340" name="Text Box 992"/>
          <p:cNvSpPr txBox="1">
            <a:spLocks noChangeArrowheads="1"/>
          </p:cNvSpPr>
          <p:nvPr/>
        </p:nvSpPr>
        <p:spPr bwMode="auto">
          <a:xfrm>
            <a:off x="7920372" y="1484784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S1-3</a:t>
            </a:r>
          </a:p>
        </p:txBody>
      </p:sp>
      <p:sp>
        <p:nvSpPr>
          <p:cNvPr id="14341" name="Text Box 994"/>
          <p:cNvSpPr txBox="1">
            <a:spLocks noChangeArrowheads="1"/>
          </p:cNvSpPr>
          <p:nvPr/>
        </p:nvSpPr>
        <p:spPr bwMode="auto">
          <a:xfrm>
            <a:off x="3059832" y="116632"/>
            <a:ext cx="480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>
                <a:solidFill>
                  <a:schemeClr val="bg1"/>
                </a:solidFill>
              </a:rPr>
              <a:t>SLSTR Detector Configuration</a:t>
            </a:r>
            <a:endParaRPr lang="en-GB" sz="3200" b="1" dirty="0">
              <a:solidFill>
                <a:schemeClr val="bg1"/>
              </a:solidFill>
            </a:endParaRPr>
          </a:p>
        </p:txBody>
      </p:sp>
      <p:grpSp>
        <p:nvGrpSpPr>
          <p:cNvPr id="14342" name="Group 192"/>
          <p:cNvGrpSpPr>
            <a:grpSpLocks/>
          </p:cNvGrpSpPr>
          <p:nvPr/>
        </p:nvGrpSpPr>
        <p:grpSpPr bwMode="auto">
          <a:xfrm>
            <a:off x="7810636" y="3694584"/>
            <a:ext cx="914400" cy="1828800"/>
            <a:chOff x="384" y="672"/>
            <a:chExt cx="576" cy="1152"/>
          </a:xfrm>
        </p:grpSpPr>
        <p:sp>
          <p:nvSpPr>
            <p:cNvPr id="14440" name="Line 945"/>
            <p:cNvSpPr>
              <a:spLocks noChangeShapeType="1"/>
            </p:cNvSpPr>
            <p:nvPr/>
          </p:nvSpPr>
          <p:spPr bwMode="auto">
            <a:xfrm>
              <a:off x="384" y="91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" name="Text Box 946"/>
            <p:cNvSpPr txBox="1">
              <a:spLocks noChangeArrowheads="1"/>
            </p:cNvSpPr>
            <p:nvPr/>
          </p:nvSpPr>
          <p:spPr bwMode="auto">
            <a:xfrm>
              <a:off x="528" y="790"/>
              <a:ext cx="3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000"/>
                <a:t>205 </a:t>
              </a:r>
              <a:r>
                <a:rPr lang="en-GB" sz="1000">
                  <a:latin typeface="Symbol" charset="0"/>
                </a:rPr>
                <a:t>m</a:t>
              </a:r>
              <a:r>
                <a:rPr lang="en-GB" sz="1000"/>
                <a:t>m</a:t>
              </a:r>
            </a:p>
          </p:txBody>
        </p:sp>
        <p:sp>
          <p:nvSpPr>
            <p:cNvPr id="14442" name="Rectangle 998"/>
            <p:cNvSpPr>
              <a:spLocks noChangeArrowheads="1"/>
            </p:cNvSpPr>
            <p:nvPr/>
          </p:nvSpPr>
          <p:spPr bwMode="auto">
            <a:xfrm>
              <a:off x="384" y="672"/>
              <a:ext cx="576" cy="5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43" name="Rectangle 1010"/>
            <p:cNvSpPr>
              <a:spLocks noChangeArrowheads="1"/>
            </p:cNvSpPr>
            <p:nvPr/>
          </p:nvSpPr>
          <p:spPr bwMode="auto">
            <a:xfrm>
              <a:off x="384" y="1248"/>
              <a:ext cx="576" cy="5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4343" name="Group 191"/>
          <p:cNvGrpSpPr>
            <a:grpSpLocks/>
          </p:cNvGrpSpPr>
          <p:nvPr/>
        </p:nvGrpSpPr>
        <p:grpSpPr bwMode="auto">
          <a:xfrm>
            <a:off x="7810636" y="1865784"/>
            <a:ext cx="914400" cy="1828800"/>
            <a:chOff x="1536" y="672"/>
            <a:chExt cx="576" cy="1152"/>
          </a:xfrm>
        </p:grpSpPr>
        <p:sp>
          <p:nvSpPr>
            <p:cNvPr id="14438" name="Rectangle 1001"/>
            <p:cNvSpPr>
              <a:spLocks noChangeArrowheads="1"/>
            </p:cNvSpPr>
            <p:nvPr/>
          </p:nvSpPr>
          <p:spPr bwMode="auto">
            <a:xfrm>
              <a:off x="1536" y="672"/>
              <a:ext cx="576" cy="5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39" name="Rectangle 1013"/>
            <p:cNvSpPr>
              <a:spLocks noChangeArrowheads="1"/>
            </p:cNvSpPr>
            <p:nvPr/>
          </p:nvSpPr>
          <p:spPr bwMode="auto">
            <a:xfrm>
              <a:off x="1536" y="1248"/>
              <a:ext cx="576" cy="5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4344" name="Text Box 1021"/>
          <p:cNvSpPr txBox="1">
            <a:spLocks noChangeArrowheads="1"/>
          </p:cNvSpPr>
          <p:nvPr/>
        </p:nvSpPr>
        <p:spPr bwMode="auto">
          <a:xfrm>
            <a:off x="2819400" y="91440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S4-6</a:t>
            </a:r>
          </a:p>
        </p:txBody>
      </p:sp>
      <p:grpSp>
        <p:nvGrpSpPr>
          <p:cNvPr id="14345" name="Group 194"/>
          <p:cNvGrpSpPr>
            <a:grpSpLocks/>
          </p:cNvGrpSpPr>
          <p:nvPr/>
        </p:nvGrpSpPr>
        <p:grpSpPr bwMode="auto">
          <a:xfrm>
            <a:off x="2667000" y="1295400"/>
            <a:ext cx="914400" cy="914400"/>
            <a:chOff x="384" y="2160"/>
            <a:chExt cx="576" cy="576"/>
          </a:xfrm>
        </p:grpSpPr>
        <p:grpSp>
          <p:nvGrpSpPr>
            <p:cNvPr id="14432" name="Group 938"/>
            <p:cNvGrpSpPr>
              <a:grpSpLocks/>
            </p:cNvGrpSpPr>
            <p:nvPr/>
          </p:nvGrpSpPr>
          <p:grpSpPr bwMode="auto">
            <a:xfrm>
              <a:off x="384" y="2160"/>
              <a:ext cx="576" cy="288"/>
              <a:chOff x="576" y="3600"/>
              <a:chExt cx="576" cy="288"/>
            </a:xfrm>
          </p:grpSpPr>
          <p:sp>
            <p:nvSpPr>
              <p:cNvPr id="14436" name="Rectangle 936"/>
              <p:cNvSpPr>
                <a:spLocks noChangeArrowheads="1"/>
              </p:cNvSpPr>
              <p:nvPr/>
            </p:nvSpPr>
            <p:spPr bwMode="auto">
              <a:xfrm>
                <a:off x="576" y="3600"/>
                <a:ext cx="288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437" name="Rectangle 937"/>
              <p:cNvSpPr>
                <a:spLocks noChangeArrowheads="1"/>
              </p:cNvSpPr>
              <p:nvPr/>
            </p:nvSpPr>
            <p:spPr bwMode="auto">
              <a:xfrm>
                <a:off x="864" y="3600"/>
                <a:ext cx="288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4433" name="Group 4"/>
            <p:cNvGrpSpPr>
              <a:grpSpLocks/>
            </p:cNvGrpSpPr>
            <p:nvPr/>
          </p:nvGrpSpPr>
          <p:grpSpPr bwMode="auto">
            <a:xfrm>
              <a:off x="384" y="2448"/>
              <a:ext cx="576" cy="288"/>
              <a:chOff x="576" y="3600"/>
              <a:chExt cx="576" cy="288"/>
            </a:xfrm>
          </p:grpSpPr>
          <p:sp>
            <p:nvSpPr>
              <p:cNvPr id="14434" name="Rectangle 5"/>
              <p:cNvSpPr>
                <a:spLocks noChangeArrowheads="1"/>
              </p:cNvSpPr>
              <p:nvPr/>
            </p:nvSpPr>
            <p:spPr bwMode="auto">
              <a:xfrm>
                <a:off x="576" y="3600"/>
                <a:ext cx="288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435" name="Rectangle 6"/>
              <p:cNvSpPr>
                <a:spLocks noChangeArrowheads="1"/>
              </p:cNvSpPr>
              <p:nvPr/>
            </p:nvSpPr>
            <p:spPr bwMode="auto">
              <a:xfrm>
                <a:off x="864" y="3600"/>
                <a:ext cx="288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2667000" y="3124200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984250" y="321468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S7</a:t>
            </a:r>
          </a:p>
        </p:txBody>
      </p:sp>
      <p:sp>
        <p:nvSpPr>
          <p:cNvPr id="14348" name="Line 38"/>
          <p:cNvSpPr>
            <a:spLocks noChangeShapeType="1"/>
          </p:cNvSpPr>
          <p:nvPr/>
        </p:nvSpPr>
        <p:spPr bwMode="auto">
          <a:xfrm flipV="1">
            <a:off x="381000" y="51816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Text Box 39"/>
          <p:cNvSpPr txBox="1">
            <a:spLocks noChangeArrowheads="1"/>
          </p:cNvSpPr>
          <p:nvPr/>
        </p:nvSpPr>
        <p:spPr bwMode="auto">
          <a:xfrm rot="-5400000">
            <a:off x="-537369" y="5474494"/>
            <a:ext cx="1379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/>
              <a:t>ALONG SCAN</a:t>
            </a:r>
          </a:p>
        </p:txBody>
      </p:sp>
      <p:sp>
        <p:nvSpPr>
          <p:cNvPr id="14350" name="Text Box 43"/>
          <p:cNvSpPr txBox="1">
            <a:spLocks noChangeArrowheads="1"/>
          </p:cNvSpPr>
          <p:nvPr/>
        </p:nvSpPr>
        <p:spPr bwMode="auto">
          <a:xfrm>
            <a:off x="4391980" y="3356992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S8 - S9</a:t>
            </a:r>
          </a:p>
        </p:txBody>
      </p:sp>
      <p:grpSp>
        <p:nvGrpSpPr>
          <p:cNvPr id="14351" name="Group 197"/>
          <p:cNvGrpSpPr>
            <a:grpSpLocks/>
          </p:cNvGrpSpPr>
          <p:nvPr/>
        </p:nvGrpSpPr>
        <p:grpSpPr bwMode="auto">
          <a:xfrm rot="5400000">
            <a:off x="3477580" y="4652392"/>
            <a:ext cx="2743200" cy="914400"/>
            <a:chOff x="3984" y="2689"/>
            <a:chExt cx="1728" cy="576"/>
          </a:xfrm>
        </p:grpSpPr>
        <p:grpSp>
          <p:nvGrpSpPr>
            <p:cNvPr id="14428" name="Group 40"/>
            <p:cNvGrpSpPr>
              <a:grpSpLocks/>
            </p:cNvGrpSpPr>
            <p:nvPr/>
          </p:nvGrpSpPr>
          <p:grpSpPr bwMode="auto">
            <a:xfrm>
              <a:off x="3984" y="2689"/>
              <a:ext cx="1152" cy="576"/>
              <a:chOff x="576" y="3600"/>
              <a:chExt cx="576" cy="288"/>
            </a:xfrm>
          </p:grpSpPr>
          <p:sp>
            <p:nvSpPr>
              <p:cNvPr id="14430" name="Rectangle 41"/>
              <p:cNvSpPr>
                <a:spLocks noChangeArrowheads="1"/>
              </p:cNvSpPr>
              <p:nvPr/>
            </p:nvSpPr>
            <p:spPr bwMode="auto">
              <a:xfrm>
                <a:off x="576" y="3600"/>
                <a:ext cx="288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431" name="Rectangle 42"/>
              <p:cNvSpPr>
                <a:spLocks noChangeArrowheads="1"/>
              </p:cNvSpPr>
              <p:nvPr/>
            </p:nvSpPr>
            <p:spPr bwMode="auto">
              <a:xfrm>
                <a:off x="864" y="3600"/>
                <a:ext cx="288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429" name="Rectangle 44"/>
            <p:cNvSpPr>
              <a:spLocks noChangeArrowheads="1"/>
            </p:cNvSpPr>
            <p:nvPr/>
          </p:nvSpPr>
          <p:spPr bwMode="auto">
            <a:xfrm>
              <a:off x="5136" y="2689"/>
              <a:ext cx="576" cy="57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4352" name="Group 1022"/>
          <p:cNvGrpSpPr>
            <a:grpSpLocks/>
          </p:cNvGrpSpPr>
          <p:nvPr/>
        </p:nvGrpSpPr>
        <p:grpSpPr bwMode="auto">
          <a:xfrm>
            <a:off x="2667000" y="2209800"/>
            <a:ext cx="914400" cy="457200"/>
            <a:chOff x="576" y="3600"/>
            <a:chExt cx="576" cy="288"/>
          </a:xfrm>
        </p:grpSpPr>
        <p:sp>
          <p:nvSpPr>
            <p:cNvPr id="14426" name="Rectangle 1023"/>
            <p:cNvSpPr>
              <a:spLocks noChangeArrowheads="1"/>
            </p:cNvSpPr>
            <p:nvPr/>
          </p:nvSpPr>
          <p:spPr bwMode="auto">
            <a:xfrm>
              <a:off x="576" y="3600"/>
              <a:ext cx="288" cy="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27" name="Rectangle 0"/>
            <p:cNvSpPr>
              <a:spLocks noChangeArrowheads="1"/>
            </p:cNvSpPr>
            <p:nvPr/>
          </p:nvSpPr>
          <p:spPr bwMode="auto">
            <a:xfrm>
              <a:off x="864" y="3600"/>
              <a:ext cx="288" cy="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4353" name="Group 7"/>
          <p:cNvGrpSpPr>
            <a:grpSpLocks/>
          </p:cNvGrpSpPr>
          <p:nvPr/>
        </p:nvGrpSpPr>
        <p:grpSpPr bwMode="auto">
          <a:xfrm>
            <a:off x="2667000" y="2667000"/>
            <a:ext cx="914400" cy="457200"/>
            <a:chOff x="576" y="3600"/>
            <a:chExt cx="576" cy="288"/>
          </a:xfrm>
        </p:grpSpPr>
        <p:sp>
          <p:nvSpPr>
            <p:cNvPr id="14424" name="Rectangle 8"/>
            <p:cNvSpPr>
              <a:spLocks noChangeArrowheads="1"/>
            </p:cNvSpPr>
            <p:nvPr/>
          </p:nvSpPr>
          <p:spPr bwMode="auto">
            <a:xfrm>
              <a:off x="576" y="3600"/>
              <a:ext cx="288" cy="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25" name="Rectangle 9"/>
            <p:cNvSpPr>
              <a:spLocks noChangeArrowheads="1"/>
            </p:cNvSpPr>
            <p:nvPr/>
          </p:nvSpPr>
          <p:spPr bwMode="auto">
            <a:xfrm>
              <a:off x="864" y="3600"/>
              <a:ext cx="288" cy="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4354" name="Line 51"/>
          <p:cNvSpPr>
            <a:spLocks noChangeShapeType="1"/>
          </p:cNvSpPr>
          <p:nvPr/>
        </p:nvSpPr>
        <p:spPr bwMode="auto">
          <a:xfrm>
            <a:off x="2667000" y="25003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Text Box 52"/>
          <p:cNvSpPr txBox="1">
            <a:spLocks noChangeArrowheads="1"/>
          </p:cNvSpPr>
          <p:nvPr/>
        </p:nvSpPr>
        <p:spPr bwMode="auto">
          <a:xfrm>
            <a:off x="2590800" y="2255838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/>
              <a:t>100 </a:t>
            </a:r>
            <a:r>
              <a:rPr lang="en-GB" sz="1000">
                <a:latin typeface="Symbol" charset="0"/>
              </a:rPr>
              <a:t>m</a:t>
            </a:r>
            <a:r>
              <a:rPr lang="en-GB" sz="1000"/>
              <a:t>m</a:t>
            </a:r>
          </a:p>
        </p:txBody>
      </p:sp>
      <p:grpSp>
        <p:nvGrpSpPr>
          <p:cNvPr id="14356" name="Group 13"/>
          <p:cNvGrpSpPr>
            <a:grpSpLocks/>
          </p:cNvGrpSpPr>
          <p:nvPr/>
        </p:nvGrpSpPr>
        <p:grpSpPr bwMode="auto">
          <a:xfrm rot="-5400000">
            <a:off x="228600" y="4038600"/>
            <a:ext cx="1828800" cy="914400"/>
            <a:chOff x="576" y="3600"/>
            <a:chExt cx="576" cy="288"/>
          </a:xfrm>
        </p:grpSpPr>
        <p:sp>
          <p:nvSpPr>
            <p:cNvPr id="14422" name="Rectangle 14"/>
            <p:cNvSpPr>
              <a:spLocks noChangeArrowheads="1"/>
            </p:cNvSpPr>
            <p:nvPr/>
          </p:nvSpPr>
          <p:spPr bwMode="auto">
            <a:xfrm>
              <a:off x="576" y="3600"/>
              <a:ext cx="288" cy="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23" name="Rectangle 15"/>
            <p:cNvSpPr>
              <a:spLocks noChangeArrowheads="1"/>
            </p:cNvSpPr>
            <p:nvPr/>
          </p:nvSpPr>
          <p:spPr bwMode="auto">
            <a:xfrm>
              <a:off x="864" y="3600"/>
              <a:ext cx="288" cy="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4357" name="Rectangle 26"/>
          <p:cNvSpPr>
            <a:spLocks noChangeArrowheads="1"/>
          </p:cNvSpPr>
          <p:nvPr/>
        </p:nvSpPr>
        <p:spPr bwMode="auto">
          <a:xfrm rot="-5400000">
            <a:off x="687388" y="5411788"/>
            <a:ext cx="914400" cy="9144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4358" name="Group 34"/>
          <p:cNvGrpSpPr>
            <a:grpSpLocks/>
          </p:cNvGrpSpPr>
          <p:nvPr/>
        </p:nvGrpSpPr>
        <p:grpSpPr bwMode="auto">
          <a:xfrm rot="-5400000">
            <a:off x="1219200" y="4876800"/>
            <a:ext cx="914400" cy="152400"/>
            <a:chOff x="96" y="3744"/>
            <a:chExt cx="576" cy="144"/>
          </a:xfrm>
        </p:grpSpPr>
        <p:sp>
          <p:nvSpPr>
            <p:cNvPr id="14420" name="Rectangle 29"/>
            <p:cNvSpPr>
              <a:spLocks noChangeArrowheads="1"/>
            </p:cNvSpPr>
            <p:nvPr/>
          </p:nvSpPr>
          <p:spPr bwMode="auto">
            <a:xfrm>
              <a:off x="96" y="3744"/>
              <a:ext cx="288" cy="1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21" name="Rectangle 30"/>
            <p:cNvSpPr>
              <a:spLocks noChangeArrowheads="1"/>
            </p:cNvSpPr>
            <p:nvPr/>
          </p:nvSpPr>
          <p:spPr bwMode="auto">
            <a:xfrm>
              <a:off x="384" y="3744"/>
              <a:ext cx="288" cy="1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4359" name="Group 35"/>
          <p:cNvGrpSpPr>
            <a:grpSpLocks/>
          </p:cNvGrpSpPr>
          <p:nvPr/>
        </p:nvGrpSpPr>
        <p:grpSpPr bwMode="auto">
          <a:xfrm rot="-5400000">
            <a:off x="1219200" y="3962400"/>
            <a:ext cx="914400" cy="152400"/>
            <a:chOff x="96" y="3744"/>
            <a:chExt cx="576" cy="144"/>
          </a:xfrm>
        </p:grpSpPr>
        <p:sp>
          <p:nvSpPr>
            <p:cNvPr id="14418" name="Rectangle 36"/>
            <p:cNvSpPr>
              <a:spLocks noChangeArrowheads="1"/>
            </p:cNvSpPr>
            <p:nvPr/>
          </p:nvSpPr>
          <p:spPr bwMode="auto">
            <a:xfrm>
              <a:off x="96" y="3744"/>
              <a:ext cx="288" cy="1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19" name="Rectangle 37"/>
            <p:cNvSpPr>
              <a:spLocks noChangeArrowheads="1"/>
            </p:cNvSpPr>
            <p:nvPr/>
          </p:nvSpPr>
          <p:spPr bwMode="auto">
            <a:xfrm>
              <a:off x="384" y="3744"/>
              <a:ext cx="288" cy="1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4360" name="Line 53"/>
          <p:cNvSpPr>
            <a:spLocks noChangeShapeType="1"/>
          </p:cNvSpPr>
          <p:nvPr/>
        </p:nvSpPr>
        <p:spPr bwMode="auto">
          <a:xfrm rot="-5400000">
            <a:off x="1449388" y="3810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1" name="Text Box 54"/>
          <p:cNvSpPr txBox="1">
            <a:spLocks noChangeArrowheads="1"/>
          </p:cNvSpPr>
          <p:nvPr/>
        </p:nvSpPr>
        <p:spPr bwMode="auto">
          <a:xfrm rot="-5400000">
            <a:off x="1173163" y="3763962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/>
              <a:t>100 </a:t>
            </a:r>
            <a:r>
              <a:rPr lang="en-GB" sz="1000">
                <a:latin typeface="Symbol" charset="0"/>
              </a:rPr>
              <a:t>m</a:t>
            </a:r>
            <a:r>
              <a:rPr lang="en-GB" sz="1000"/>
              <a:t>m</a:t>
            </a:r>
          </a:p>
        </p:txBody>
      </p:sp>
      <p:sp>
        <p:nvSpPr>
          <p:cNvPr id="14362" name="Line 55"/>
          <p:cNvSpPr>
            <a:spLocks noChangeShapeType="1"/>
          </p:cNvSpPr>
          <p:nvPr/>
        </p:nvSpPr>
        <p:spPr bwMode="auto">
          <a:xfrm rot="-5400000">
            <a:off x="1630363" y="4922837"/>
            <a:ext cx="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Text Box 56"/>
          <p:cNvSpPr txBox="1">
            <a:spLocks noChangeArrowheads="1"/>
          </p:cNvSpPr>
          <p:nvPr/>
        </p:nvSpPr>
        <p:spPr bwMode="auto">
          <a:xfrm rot="-5400000">
            <a:off x="1436688" y="4567237"/>
            <a:ext cx="539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/>
              <a:t>25 </a:t>
            </a:r>
            <a:r>
              <a:rPr lang="en-GB" sz="1000">
                <a:latin typeface="Symbol" charset="0"/>
              </a:rPr>
              <a:t>m</a:t>
            </a:r>
            <a:r>
              <a:rPr lang="en-GB" sz="1000"/>
              <a:t>m</a:t>
            </a:r>
          </a:p>
        </p:txBody>
      </p:sp>
      <p:sp>
        <p:nvSpPr>
          <p:cNvPr id="14364" name="Text Box 57"/>
          <p:cNvSpPr txBox="1">
            <a:spLocks noChangeArrowheads="1"/>
          </p:cNvSpPr>
          <p:nvPr/>
        </p:nvSpPr>
        <p:spPr bwMode="auto">
          <a:xfrm>
            <a:off x="5616116" y="1556792"/>
            <a:ext cx="205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sz="1200" dirty="0"/>
              <a:t>1 x 4 pixels</a:t>
            </a:r>
          </a:p>
          <a:p>
            <a:pPr algn="r" eaLnBrk="1" hangingPunct="1"/>
            <a:r>
              <a:rPr lang="en-GB" sz="1200" dirty="0"/>
              <a:t>pixel size: 205 x 205 </a:t>
            </a:r>
            <a:r>
              <a:rPr lang="en-GB" sz="1200" dirty="0">
                <a:latin typeface="Symbol" charset="0"/>
              </a:rPr>
              <a:t>m</a:t>
            </a:r>
            <a:r>
              <a:rPr lang="en-GB" sz="1200" dirty="0"/>
              <a:t>m </a:t>
            </a:r>
          </a:p>
          <a:p>
            <a:pPr algn="r" eaLnBrk="1" hangingPunct="1"/>
            <a:r>
              <a:rPr lang="en-GB" sz="1200" dirty="0"/>
              <a:t>integration time/</a:t>
            </a:r>
            <a:r>
              <a:rPr lang="en-GB" sz="1200" dirty="0" err="1"/>
              <a:t>pix</a:t>
            </a:r>
            <a:r>
              <a:rPr lang="en-GB" sz="1200" dirty="0"/>
              <a:t>: 35µs </a:t>
            </a:r>
          </a:p>
          <a:p>
            <a:pPr algn="r" eaLnBrk="1" hangingPunct="1"/>
            <a:r>
              <a:rPr lang="en-GB" sz="1200" dirty="0"/>
              <a:t>F# ~ 3</a:t>
            </a:r>
          </a:p>
          <a:p>
            <a:pPr algn="r" eaLnBrk="1" hangingPunct="1"/>
            <a:r>
              <a:rPr lang="en-GB" sz="1200" dirty="0"/>
              <a:t>GSD: 0.5 x 0.5 km</a:t>
            </a:r>
          </a:p>
          <a:p>
            <a:pPr algn="r" eaLnBrk="1" hangingPunct="1"/>
            <a:r>
              <a:rPr lang="en-GB" sz="1200" dirty="0"/>
              <a:t>Silicon Detectors</a:t>
            </a:r>
          </a:p>
        </p:txBody>
      </p:sp>
      <p:sp>
        <p:nvSpPr>
          <p:cNvPr id="14365" name="Text Box 58"/>
          <p:cNvSpPr txBox="1">
            <a:spLocks noChangeArrowheads="1"/>
          </p:cNvSpPr>
          <p:nvPr/>
        </p:nvSpPr>
        <p:spPr bwMode="auto">
          <a:xfrm>
            <a:off x="3635896" y="1304764"/>
            <a:ext cx="2057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2 x 4 pixels</a:t>
            </a:r>
          </a:p>
          <a:p>
            <a:pPr eaLnBrk="1" hangingPunct="1"/>
            <a:r>
              <a:rPr lang="en-GB" sz="1200" dirty="0"/>
              <a:t>pixel size: 100 x 100 </a:t>
            </a:r>
            <a:r>
              <a:rPr lang="en-GB" sz="1200" dirty="0">
                <a:latin typeface="Symbol" charset="0"/>
              </a:rPr>
              <a:t>m</a:t>
            </a:r>
            <a:r>
              <a:rPr lang="en-GB" sz="1200" dirty="0"/>
              <a:t>m </a:t>
            </a:r>
          </a:p>
          <a:p>
            <a:pPr eaLnBrk="1" hangingPunct="1"/>
            <a:r>
              <a:rPr lang="en-GB" sz="1200" dirty="0"/>
              <a:t>integration time/</a:t>
            </a:r>
            <a:r>
              <a:rPr lang="en-GB" sz="1200" dirty="0" err="1"/>
              <a:t>pix</a:t>
            </a:r>
            <a:r>
              <a:rPr lang="en-GB" sz="1200" dirty="0"/>
              <a:t>: 35</a:t>
            </a:r>
            <a:r>
              <a:rPr lang="en-GB" sz="1200" dirty="0">
                <a:latin typeface="Symbol" charset="0"/>
              </a:rPr>
              <a:t>m</a:t>
            </a:r>
            <a:r>
              <a:rPr lang="en-GB" sz="1200" dirty="0"/>
              <a:t>s </a:t>
            </a:r>
          </a:p>
          <a:p>
            <a:pPr eaLnBrk="1" hangingPunct="1"/>
            <a:r>
              <a:rPr lang="en-GB" sz="1200" dirty="0"/>
              <a:t>F# ~ 1.43</a:t>
            </a:r>
          </a:p>
          <a:p>
            <a:pPr eaLnBrk="1" hangingPunct="1"/>
            <a:r>
              <a:rPr lang="en-GB" sz="1200" dirty="0"/>
              <a:t>GSD: 0.5 x 0.5 km</a:t>
            </a:r>
          </a:p>
          <a:p>
            <a:pPr eaLnBrk="1" hangingPunct="1"/>
            <a:r>
              <a:rPr lang="en-GB" sz="1200" dirty="0"/>
              <a:t>Transfer of all pixels to ground =&gt; on-ground TDI</a:t>
            </a:r>
          </a:p>
          <a:p>
            <a:pPr eaLnBrk="1" hangingPunct="1"/>
            <a:r>
              <a:rPr lang="en-GB" sz="1200" dirty="0"/>
              <a:t>photo-voltaic detectors</a:t>
            </a:r>
          </a:p>
        </p:txBody>
      </p:sp>
      <p:sp>
        <p:nvSpPr>
          <p:cNvPr id="14366" name="Text Box 59"/>
          <p:cNvSpPr txBox="1">
            <a:spLocks noChangeArrowheads="1"/>
          </p:cNvSpPr>
          <p:nvPr/>
        </p:nvSpPr>
        <p:spPr bwMode="auto">
          <a:xfrm>
            <a:off x="1979712" y="3861048"/>
            <a:ext cx="2971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S7.1: 1 x 2 pixels</a:t>
            </a:r>
          </a:p>
          <a:p>
            <a:pPr eaLnBrk="1" hangingPunct="1"/>
            <a:r>
              <a:rPr lang="en-GB" sz="1200" dirty="0"/>
              <a:t>pixel size: 200 x 200 </a:t>
            </a:r>
            <a:r>
              <a:rPr lang="en-GB" sz="1200" dirty="0">
                <a:latin typeface="Symbol" charset="0"/>
              </a:rPr>
              <a:t>m</a:t>
            </a:r>
            <a:r>
              <a:rPr lang="en-GB" sz="1200" dirty="0"/>
              <a:t>m </a:t>
            </a:r>
          </a:p>
          <a:p>
            <a:pPr eaLnBrk="1" hangingPunct="1"/>
            <a:r>
              <a:rPr lang="en-GB" sz="1200" dirty="0"/>
              <a:t>integration time/</a:t>
            </a:r>
            <a:r>
              <a:rPr lang="en-GB" sz="1200" dirty="0" err="1"/>
              <a:t>pix</a:t>
            </a:r>
            <a:r>
              <a:rPr lang="en-GB" sz="1200" dirty="0"/>
              <a:t>: 70</a:t>
            </a:r>
            <a:r>
              <a:rPr lang="en-GB" sz="1200" dirty="0">
                <a:latin typeface="Symbol" charset="0"/>
              </a:rPr>
              <a:t>m</a:t>
            </a:r>
            <a:r>
              <a:rPr lang="en-GB" sz="1200" dirty="0"/>
              <a:t>s </a:t>
            </a:r>
          </a:p>
          <a:p>
            <a:pPr eaLnBrk="1" hangingPunct="1"/>
            <a:r>
              <a:rPr lang="en-GB" sz="1200" dirty="0"/>
              <a:t>F# ~ 1.43</a:t>
            </a:r>
          </a:p>
          <a:p>
            <a:pPr eaLnBrk="1" hangingPunct="1"/>
            <a:r>
              <a:rPr lang="en-GB" sz="1200" dirty="0"/>
              <a:t>GSD: 1.0 x 1.0 km</a:t>
            </a:r>
          </a:p>
          <a:p>
            <a:pPr eaLnBrk="1" hangingPunct="1"/>
            <a:r>
              <a:rPr lang="en-GB" sz="1200" dirty="0"/>
              <a:t>photo-voltaic detectors</a:t>
            </a:r>
          </a:p>
          <a:p>
            <a:pPr eaLnBrk="1" hangingPunct="1"/>
            <a:r>
              <a:rPr lang="en-GB" sz="1200" dirty="0"/>
              <a:t>one blind pixel</a:t>
            </a:r>
          </a:p>
          <a:p>
            <a:pPr eaLnBrk="1" hangingPunct="1"/>
            <a:endParaRPr lang="en-GB" sz="1200" dirty="0"/>
          </a:p>
          <a:p>
            <a:pPr eaLnBrk="1" hangingPunct="1"/>
            <a:r>
              <a:rPr lang="en-GB" sz="1200" dirty="0"/>
              <a:t>F1: 1 x 4 pixels</a:t>
            </a:r>
          </a:p>
          <a:p>
            <a:pPr eaLnBrk="1" hangingPunct="1"/>
            <a:r>
              <a:rPr lang="en-GB" sz="1200" dirty="0"/>
              <a:t>pixel size: 25 x 100 µm </a:t>
            </a:r>
          </a:p>
          <a:p>
            <a:pPr eaLnBrk="1" hangingPunct="1"/>
            <a:r>
              <a:rPr lang="en-GB" sz="1200" dirty="0"/>
              <a:t>integration time/</a:t>
            </a:r>
            <a:r>
              <a:rPr lang="en-GB" sz="1200" dirty="0" err="1"/>
              <a:t>pix</a:t>
            </a:r>
            <a:r>
              <a:rPr lang="en-GB" sz="1200" dirty="0"/>
              <a:t>: 70 µs </a:t>
            </a:r>
          </a:p>
          <a:p>
            <a:pPr eaLnBrk="1" hangingPunct="1"/>
            <a:r>
              <a:rPr lang="en-GB" sz="1200" dirty="0"/>
              <a:t>F# ~ 1.43</a:t>
            </a:r>
          </a:p>
          <a:p>
            <a:pPr eaLnBrk="1" hangingPunct="1"/>
            <a:r>
              <a:rPr lang="en-GB" sz="1200" dirty="0"/>
              <a:t>GSD: 1.0 x 1.0 km (binned &amp; integrated)</a:t>
            </a:r>
          </a:p>
        </p:txBody>
      </p:sp>
      <p:sp>
        <p:nvSpPr>
          <p:cNvPr id="14367" name="Text Box 60"/>
          <p:cNvSpPr txBox="1">
            <a:spLocks noChangeArrowheads="1"/>
          </p:cNvSpPr>
          <p:nvPr/>
        </p:nvSpPr>
        <p:spPr bwMode="auto">
          <a:xfrm>
            <a:off x="5436096" y="3717032"/>
            <a:ext cx="20574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2 pixels</a:t>
            </a:r>
          </a:p>
          <a:p>
            <a:pPr eaLnBrk="1" hangingPunct="1"/>
            <a:r>
              <a:rPr lang="en-GB" sz="1200" dirty="0"/>
              <a:t>pixel size: 200 x 200 </a:t>
            </a:r>
            <a:r>
              <a:rPr lang="en-GB" sz="1200" dirty="0">
                <a:latin typeface="Symbol" charset="0"/>
              </a:rPr>
              <a:t>m</a:t>
            </a:r>
            <a:r>
              <a:rPr lang="en-GB" sz="1200" dirty="0"/>
              <a:t>m </a:t>
            </a:r>
          </a:p>
          <a:p>
            <a:pPr eaLnBrk="1" hangingPunct="1"/>
            <a:r>
              <a:rPr lang="en-GB" sz="1200" dirty="0"/>
              <a:t>integration time/</a:t>
            </a:r>
            <a:r>
              <a:rPr lang="en-GB" sz="1200" dirty="0" err="1"/>
              <a:t>pix</a:t>
            </a:r>
            <a:r>
              <a:rPr lang="en-GB" sz="1200" dirty="0"/>
              <a:t>: 70</a:t>
            </a:r>
            <a:r>
              <a:rPr lang="en-GB" sz="1200" dirty="0">
                <a:latin typeface="Symbol" charset="0"/>
              </a:rPr>
              <a:t>m</a:t>
            </a:r>
            <a:r>
              <a:rPr lang="en-GB" sz="1200" dirty="0"/>
              <a:t>s </a:t>
            </a:r>
          </a:p>
          <a:p>
            <a:pPr eaLnBrk="1" hangingPunct="1"/>
            <a:r>
              <a:rPr lang="en-GB" sz="1200" dirty="0"/>
              <a:t>F# ~ 1.43</a:t>
            </a:r>
          </a:p>
          <a:p>
            <a:pPr eaLnBrk="1" hangingPunct="1"/>
            <a:r>
              <a:rPr lang="en-GB" sz="1200" dirty="0"/>
              <a:t>GSD: 1.0 x 1.0 km</a:t>
            </a:r>
          </a:p>
          <a:p>
            <a:pPr eaLnBrk="1" hangingPunct="1"/>
            <a:r>
              <a:rPr lang="en-GB" sz="1200" dirty="0"/>
              <a:t>photo-conductive detectors</a:t>
            </a:r>
          </a:p>
          <a:p>
            <a:pPr eaLnBrk="1" hangingPunct="1"/>
            <a:r>
              <a:rPr lang="en-GB" sz="1200" dirty="0"/>
              <a:t>one blind pixel</a:t>
            </a:r>
          </a:p>
          <a:p>
            <a:pPr eaLnBrk="1" hangingPunct="1"/>
            <a:endParaRPr lang="en-GB" sz="1200" dirty="0"/>
          </a:p>
          <a:p>
            <a:pPr eaLnBrk="1" hangingPunct="1">
              <a:lnSpc>
                <a:spcPct val="109000"/>
              </a:lnSpc>
            </a:pPr>
            <a:r>
              <a:rPr lang="en-GB" sz="1200" dirty="0"/>
              <a:t>F2: same as S8 pixel higher dynamic range through additional gain and </a:t>
            </a:r>
            <a:r>
              <a:rPr lang="en-GB" sz="1200" dirty="0">
                <a:sym typeface="Symbol" charset="0"/>
              </a:rPr>
              <a:t>amplifiers.</a:t>
            </a:r>
            <a:r>
              <a:rPr lang="en-GB" sz="1200" dirty="0"/>
              <a:t> </a:t>
            </a:r>
          </a:p>
          <a:p>
            <a:pPr eaLnBrk="1" hangingPunct="1">
              <a:lnSpc>
                <a:spcPct val="109000"/>
              </a:lnSpc>
            </a:pPr>
            <a:r>
              <a:rPr lang="en-GB" sz="1200" dirty="0"/>
              <a:t>integration time/</a:t>
            </a:r>
            <a:r>
              <a:rPr lang="en-GB" sz="1200" dirty="0" err="1"/>
              <a:t>pix</a:t>
            </a:r>
            <a:r>
              <a:rPr lang="en-GB" sz="1200" dirty="0"/>
              <a:t>: 10 µs </a:t>
            </a:r>
          </a:p>
          <a:p>
            <a:pPr eaLnBrk="1" hangingPunct="1">
              <a:lnSpc>
                <a:spcPct val="109000"/>
              </a:lnSpc>
            </a:pPr>
            <a:endParaRPr lang="en-GB" sz="1200" dirty="0">
              <a:sym typeface="Symbol" charset="0"/>
            </a:endParaRPr>
          </a:p>
          <a:p>
            <a:pPr eaLnBrk="1" hangingPunct="1"/>
            <a:endParaRPr lang="en-GB" sz="1200" dirty="0"/>
          </a:p>
        </p:txBody>
      </p:sp>
      <p:graphicFrame>
        <p:nvGraphicFramePr>
          <p:cNvPr id="6334" name="Group 190"/>
          <p:cNvGraphicFramePr>
            <a:graphicFrameLocks noGrp="1"/>
          </p:cNvGraphicFramePr>
          <p:nvPr/>
        </p:nvGraphicFramePr>
        <p:xfrm>
          <a:off x="304800" y="533400"/>
          <a:ext cx="1943100" cy="2438400"/>
        </p:xfrm>
        <a:graphic>
          <a:graphicData uri="http://schemas.openxmlformats.org/drawingml/2006/table">
            <a:tbl>
              <a:tblPr/>
              <a:tblGrid>
                <a:gridCol w="685800"/>
                <a:gridCol w="609600"/>
                <a:gridCol w="647700"/>
              </a:tblGrid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Center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0.659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0.865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1.375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S7 / F1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S8 / F2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414" name="Line 198"/>
          <p:cNvSpPr>
            <a:spLocks noChangeShapeType="1"/>
          </p:cNvSpPr>
          <p:nvPr/>
        </p:nvSpPr>
        <p:spPr bwMode="auto">
          <a:xfrm flipV="1">
            <a:off x="685800" y="4953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5" name="Text Box 199"/>
          <p:cNvSpPr txBox="1">
            <a:spLocks noChangeArrowheads="1"/>
          </p:cNvSpPr>
          <p:nvPr/>
        </p:nvSpPr>
        <p:spPr bwMode="auto">
          <a:xfrm>
            <a:off x="762000" y="4724400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/>
              <a:t>200 </a:t>
            </a:r>
            <a:r>
              <a:rPr lang="en-GB" sz="1000">
                <a:latin typeface="Symbol" charset="0"/>
              </a:rPr>
              <a:t>m</a:t>
            </a:r>
            <a:r>
              <a:rPr lang="en-GB" sz="1000"/>
              <a:t>m</a:t>
            </a:r>
          </a:p>
        </p:txBody>
      </p:sp>
      <p:sp>
        <p:nvSpPr>
          <p:cNvPr id="14416" name="Line 200"/>
          <p:cNvSpPr>
            <a:spLocks noChangeShapeType="1"/>
          </p:cNvSpPr>
          <p:nvPr/>
        </p:nvSpPr>
        <p:spPr bwMode="auto">
          <a:xfrm flipV="1">
            <a:off x="4391980" y="5185792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7" name="Text Box 201"/>
          <p:cNvSpPr txBox="1">
            <a:spLocks noChangeArrowheads="1"/>
          </p:cNvSpPr>
          <p:nvPr/>
        </p:nvSpPr>
        <p:spPr bwMode="auto">
          <a:xfrm>
            <a:off x="4544380" y="4957192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/>
              <a:t>200 </a:t>
            </a:r>
            <a:r>
              <a:rPr lang="en-GB" sz="1000">
                <a:latin typeface="Symbol" charset="0"/>
              </a:rPr>
              <a:t>m</a:t>
            </a:r>
            <a:r>
              <a:rPr lang="en-GB" sz="100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xmlns="" val="5995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Focal Plane Array (FPA)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788"/>
            <a:ext cx="5869474" cy="533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80728"/>
            <a:ext cx="982035" cy="1263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457" y="1376772"/>
            <a:ext cx="2383944" cy="2054817"/>
          </a:xfrm>
          <a:prstGeom prst="rect">
            <a:avLst/>
          </a:prstGeom>
        </p:spPr>
      </p:pic>
      <p:pic>
        <p:nvPicPr>
          <p:cNvPr id="11" name="Picture 10" descr="DSCF284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55" r="10593"/>
          <a:stretch/>
        </p:blipFill>
        <p:spPr>
          <a:xfrm>
            <a:off x="6228184" y="4983870"/>
            <a:ext cx="2606932" cy="1676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284" y="3032956"/>
            <a:ext cx="1811399" cy="1750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2" y="0"/>
            <a:ext cx="9144201" cy="6858000"/>
          </a:xfrm>
          <a:prstGeom prst="rect">
            <a:avLst/>
          </a:prstGeom>
        </p:spPr>
      </p:pic>
      <p:pic>
        <p:nvPicPr>
          <p:cNvPr id="9" name="Picture 8" descr="DSC0226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C0229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236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SLSTR: SWIR/TIR FPA (80 K)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340768"/>
            <a:ext cx="4132285" cy="31769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1340768"/>
            <a:ext cx="4702629" cy="3435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304764"/>
            <a:ext cx="1512168" cy="501938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40961"/>
            <a:ext cx="2194756" cy="182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49180"/>
            <a:ext cx="2409954" cy="180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7604" y="46171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FPA SWIR/TIR Side S7, S8 and S9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4617132"/>
            <a:ext cx="3492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FPA SWIR Side S6, S4 and S5 (Lower right is lens to focus and feed the VIS detectors)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261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53975"/>
            <a:ext cx="6336952" cy="1143000"/>
          </a:xfrm>
        </p:spPr>
        <p:txBody>
          <a:bodyPr/>
          <a:lstStyle/>
          <a:p>
            <a:r>
              <a:rPr lang="en-US" dirty="0" smtClean="0"/>
              <a:t>SLSTR: FPA window and optical input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1556792"/>
            <a:ext cx="6329772" cy="4613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2240" y="1412776"/>
            <a:ext cx="2124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Window is required for on-ground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468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cs typeface="+mj-cs"/>
              </a:rPr>
              <a:t>S3 Background: Objectives</a:t>
            </a:r>
            <a:endParaRPr lang="en-US" smtClean="0">
              <a:cs typeface="+mj-cs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1800" b="1" i="1" dirty="0" smtClean="0">
                <a:cs typeface="+mn-cs"/>
              </a:rPr>
              <a:t>Sentinel-3 shall provide continuity of an ENVISAT type ocean measurement capability for GMES Services, including:</a:t>
            </a:r>
            <a:r>
              <a:rPr lang="en-US" sz="1800" dirty="0" smtClean="0">
                <a:cs typeface="+mn-cs"/>
              </a:rPr>
              <a:t> </a:t>
            </a:r>
            <a:endParaRPr lang="en-GB" sz="2400" b="1" i="1" dirty="0" smtClean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1600" b="1" i="1" dirty="0" smtClean="0"/>
              <a:t>Ocean, inland sea and coastal zone colour measurements to at least at the level of quality of MERIS on </a:t>
            </a:r>
            <a:r>
              <a:rPr lang="en-GB" sz="1600" b="1" i="1" dirty="0" err="1" smtClean="0"/>
              <a:t>Envisat</a:t>
            </a:r>
            <a:r>
              <a:rPr lang="en-GB" sz="1600" b="1" i="1" dirty="0" smtClean="0"/>
              <a:t>;</a:t>
            </a:r>
            <a:endParaRPr lang="en-US" sz="1600" b="1" i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1600" b="1" i="1" dirty="0" smtClean="0"/>
              <a:t>Sea surface temperature measurements to at least at the level of quality of AATSR on </a:t>
            </a:r>
            <a:r>
              <a:rPr lang="en-GB" sz="1600" b="1" i="1" dirty="0" err="1" smtClean="0"/>
              <a:t>Envisat</a:t>
            </a:r>
            <a:r>
              <a:rPr lang="en-GB" sz="1600" b="1" i="1" dirty="0" smtClean="0"/>
              <a:t>;</a:t>
            </a:r>
            <a:endParaRPr lang="en-US" sz="1600" b="1" i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1600" b="1" i="1" dirty="0" smtClean="0"/>
              <a:t>Sea surface topography measurements to at least at the level of quality of the </a:t>
            </a:r>
            <a:r>
              <a:rPr lang="en-GB" sz="1600" b="1" i="1" dirty="0" err="1" smtClean="0"/>
              <a:t>Envisat</a:t>
            </a:r>
            <a:r>
              <a:rPr lang="en-GB" sz="1600" b="1" i="1" dirty="0" smtClean="0"/>
              <a:t> altimetry system, including an along-track SAR capability of </a:t>
            </a:r>
            <a:r>
              <a:rPr lang="en-GB" sz="1600" b="1" i="1" dirty="0" err="1" smtClean="0"/>
              <a:t>CryoSat</a:t>
            </a:r>
            <a:r>
              <a:rPr lang="en-GB" sz="1600" b="1" i="1" dirty="0" smtClean="0"/>
              <a:t> heritage for improved measurement quality in coastal zones and over sea ice.</a:t>
            </a:r>
            <a:r>
              <a:rPr lang="en-US" sz="14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b="1" i="1" dirty="0" smtClean="0">
                <a:cs typeface="+mn-cs"/>
              </a:rPr>
              <a:t>Continuity of medium resolution ENVISAT-type land measurement capability in Europe to determine land-surface temperature and land-surface ‘colour’ (reflectance)</a:t>
            </a:r>
            <a:r>
              <a:rPr lang="en-US" sz="1800" b="1" i="1" dirty="0" smtClean="0"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b="1" i="1" dirty="0" smtClean="0">
                <a:cs typeface="+mn-cs"/>
              </a:rPr>
              <a:t>L1b and L2 products derived from visible, shortwave and thermal infrared radiances and L1b/L2 topography products for use by GMES Services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b="1" i="1" dirty="0" smtClean="0">
                <a:cs typeface="+mn-cs"/>
              </a:rPr>
              <a:t>Secondary: Continuity of medium resolution SPOT Vegetation P-like global products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b="1" i="1" dirty="0" smtClean="0">
                <a:cs typeface="+mn-cs"/>
              </a:rPr>
              <a:t>Fire, Inland Rivers and lakes and atmospheric products</a:t>
            </a:r>
            <a:r>
              <a:rPr lang="en-GB" sz="1600" dirty="0" smtClean="0">
                <a:cs typeface="+mn-cs"/>
              </a:rPr>
              <a:t> </a:t>
            </a:r>
            <a:endParaRPr lang="en-US" sz="1600" dirty="0" smtClean="0">
              <a:cs typeface="+mn-cs"/>
            </a:endParaRP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602109" y="1844824"/>
            <a:ext cx="7232650" cy="366713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cs typeface="+mn-cs"/>
              </a:rPr>
              <a:t>Continuity of ocean colour as good as ENVISAT MERIS or better 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602109" y="2384884"/>
            <a:ext cx="6318250" cy="366712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cs typeface="+mn-cs"/>
              </a:rPr>
              <a:t>Continuity of SST as good as ENVISAT AATSR or better 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602109" y="3825044"/>
            <a:ext cx="7561262" cy="64135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cs typeface="+mn-cs"/>
              </a:rPr>
              <a:t>Continuity of land products (reflectance's, temperature) as good as ENVISAT MERIS and AATSR or better 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602109" y="4652963"/>
            <a:ext cx="7561262" cy="64135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>
                <a:solidFill>
                  <a:schemeClr val="bg1"/>
                </a:solidFill>
                <a:cs typeface="+mn-cs"/>
              </a:rPr>
              <a:t>Provide consistent quality L1b and L2 optical and topography products in a timely manner for GMES services </a:t>
            </a: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602109" y="5481638"/>
            <a:ext cx="4527550" cy="36671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chemeClr val="bg1"/>
                </a:solidFill>
                <a:cs typeface="+mn-cs"/>
              </a:rPr>
              <a:t>Continuity of SPOT VGT-P like products</a:t>
            </a: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611188" y="5984875"/>
            <a:ext cx="6805612" cy="6413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>
                <a:solidFill>
                  <a:schemeClr val="bg1"/>
                </a:solidFill>
                <a:cs typeface="+mn-cs"/>
              </a:rPr>
              <a:t>Fire, River and lake height, atmospheric products…for GMES services</a:t>
            </a: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43372" name="Text Box 12"/>
          <p:cNvSpPr txBox="1">
            <a:spLocks noChangeArrowheads="1"/>
          </p:cNvSpPr>
          <p:nvPr/>
        </p:nvSpPr>
        <p:spPr bwMode="auto">
          <a:xfrm>
            <a:off x="142875" y="1282155"/>
            <a:ext cx="792163" cy="274637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>
                <a:solidFill>
                  <a:schemeClr val="bg1"/>
                </a:solidFill>
                <a:cs typeface="+mn-cs"/>
              </a:rPr>
              <a:t>Primary </a:t>
            </a:r>
            <a:endParaRPr lang="en-US" sz="1200">
              <a:solidFill>
                <a:schemeClr val="bg1"/>
              </a:solidFill>
              <a:cs typeface="+mn-cs"/>
            </a:endParaRP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1258888" y="1282155"/>
            <a:ext cx="1004887" cy="27463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>
                <a:solidFill>
                  <a:schemeClr val="bg1"/>
                </a:solidFill>
                <a:cs typeface="+mn-cs"/>
              </a:rPr>
              <a:t>Secondary </a:t>
            </a:r>
            <a:endParaRPr lang="en-US" sz="1200">
              <a:solidFill>
                <a:schemeClr val="bg1"/>
              </a:solidFill>
              <a:cs typeface="+mn-cs"/>
            </a:endParaRPr>
          </a:p>
        </p:txBody>
      </p:sp>
      <p:sp>
        <p:nvSpPr>
          <p:cNvPr id="143374" name="Rectangle 14"/>
          <p:cNvSpPr>
            <a:spLocks noChangeArrowheads="1"/>
          </p:cNvSpPr>
          <p:nvPr/>
        </p:nvSpPr>
        <p:spPr bwMode="auto">
          <a:xfrm>
            <a:off x="602109" y="2960948"/>
            <a:ext cx="7561262" cy="64135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>
                <a:solidFill>
                  <a:schemeClr val="bg1"/>
                </a:solidFill>
                <a:cs typeface="+mn-cs"/>
              </a:rPr>
              <a:t>Continuity of SSH as good as ENVISAT RA-2 or better with SAR capability derived from CryoSat-2 over coastal zones and sea ice</a:t>
            </a:r>
            <a:endParaRPr lang="en-US">
              <a:solidFill>
                <a:schemeClr val="bg1"/>
              </a:solidFill>
              <a:cs typeface="+mn-cs"/>
            </a:endParaRPr>
          </a:p>
        </p:txBody>
      </p:sp>
      <p:pic>
        <p:nvPicPr>
          <p:cNvPr id="41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61" t="50806" r="32222" b="28149"/>
          <a:stretch>
            <a:fillRect/>
          </a:stretch>
        </p:blipFill>
        <p:spPr bwMode="auto">
          <a:xfrm>
            <a:off x="8371334" y="5102225"/>
            <a:ext cx="64293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96" t="51234" r="61002" b="28149"/>
          <a:stretch>
            <a:fillRect/>
          </a:stretch>
        </p:blipFill>
        <p:spPr bwMode="auto">
          <a:xfrm>
            <a:off x="8337996" y="3779838"/>
            <a:ext cx="673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01" t="29410" r="32222" b="49117"/>
          <a:stretch>
            <a:fillRect/>
          </a:stretch>
        </p:blipFill>
        <p:spPr bwMode="auto">
          <a:xfrm>
            <a:off x="8369746" y="3076575"/>
            <a:ext cx="6667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99" t="30072" r="46753" b="49350"/>
          <a:stretch>
            <a:fillRect/>
          </a:stretch>
        </p:blipFill>
        <p:spPr bwMode="auto">
          <a:xfrm>
            <a:off x="8355459" y="2447925"/>
            <a:ext cx="6715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4" t="29410" r="61412" b="48921"/>
          <a:stretch>
            <a:fillRect/>
          </a:stretch>
        </p:blipFill>
        <p:spPr bwMode="auto">
          <a:xfrm>
            <a:off x="8379271" y="1731963"/>
            <a:ext cx="6540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98" t="50806" r="46753" b="28149"/>
          <a:stretch>
            <a:fillRect/>
          </a:stretch>
        </p:blipFill>
        <p:spPr bwMode="auto">
          <a:xfrm>
            <a:off x="8366571" y="4437063"/>
            <a:ext cx="65087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animBg="1"/>
      <p:bldP spid="143365" grpId="0" animBg="1"/>
      <p:bldP spid="143367" grpId="0" animBg="1"/>
      <p:bldP spid="143368" grpId="0" animBg="1"/>
      <p:bldP spid="143370" grpId="0" animBg="1"/>
      <p:bldP spid="143371" grpId="0" animBg="1"/>
      <p:bldP spid="14337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SLSTR: VIS FPA (~260 K)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602128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FPA VIS Box S2, S1 and S3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1268760"/>
            <a:ext cx="6911752" cy="4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7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</a:t>
            </a:r>
            <a:r>
              <a:rPr lang="en-US" dirty="0" err="1" smtClean="0"/>
              <a:t>Stirling</a:t>
            </a:r>
            <a:r>
              <a:rPr lang="en-US" dirty="0" smtClean="0"/>
              <a:t>-Cycle 50-80K </a:t>
            </a:r>
            <a:r>
              <a:rPr lang="en-US" dirty="0" err="1" smtClean="0"/>
              <a:t>Cryo</a:t>
            </a:r>
            <a:r>
              <a:rPr lang="en-US" dirty="0"/>
              <a:t>-</a:t>
            </a:r>
            <a:r>
              <a:rPr lang="en-US" dirty="0" smtClean="0"/>
              <a:t>cooler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0768"/>
            <a:ext cx="3960440" cy="4166511"/>
          </a:xfrm>
          <a:prstGeom prst="rect">
            <a:avLst/>
          </a:prstGeom>
        </p:spPr>
      </p:pic>
      <p:pic>
        <p:nvPicPr>
          <p:cNvPr id="5" name="Picture 4" descr="EM CCA integration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2060" y="1340768"/>
            <a:ext cx="3688270" cy="3636404"/>
          </a:xfrm>
          <a:prstGeom prst="rect">
            <a:avLst/>
          </a:prstGeom>
        </p:spPr>
      </p:pic>
      <p:pic>
        <p:nvPicPr>
          <p:cNvPr id="6" name="Picture 5" descr="DSCF061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67"/>
          <a:stretch/>
        </p:blipFill>
        <p:spPr>
          <a:xfrm>
            <a:off x="4391980" y="5018234"/>
            <a:ext cx="2483768" cy="1533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56545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 smtClean="0"/>
              <a:t>SLSTR FPA is cooled to ~80K by two </a:t>
            </a:r>
            <a:r>
              <a:rPr lang="en-US" b="0" dirty="0" err="1"/>
              <a:t>Astrium</a:t>
            </a:r>
            <a:r>
              <a:rPr lang="en-US" b="0" dirty="0"/>
              <a:t> 50-80K single-stage </a:t>
            </a:r>
            <a:r>
              <a:rPr lang="en-US" b="0" dirty="0" err="1"/>
              <a:t>Stirling</a:t>
            </a:r>
            <a:r>
              <a:rPr lang="en-US" b="0" dirty="0"/>
              <a:t> </a:t>
            </a:r>
            <a:r>
              <a:rPr lang="en-US" b="0" dirty="0" smtClean="0"/>
              <a:t>coolers.</a:t>
            </a:r>
          </a:p>
          <a:p>
            <a:r>
              <a:rPr lang="en-US" b="0" dirty="0" smtClean="0"/>
              <a:t>Over 140 flight-years of heritage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76256" y="5157192"/>
            <a:ext cx="1764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 </a:t>
            </a:r>
            <a:r>
              <a:rPr lang="en-US" dirty="0" smtClean="0"/>
              <a:t>Flexible Thermal link assembly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8164" y="1196752"/>
            <a:ext cx="153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fingers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7272300" y="1520788"/>
            <a:ext cx="72008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516216" y="1520788"/>
            <a:ext cx="36004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32623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24644"/>
            <a:ext cx="7056437" cy="864096"/>
          </a:xfrm>
        </p:spPr>
        <p:txBody>
          <a:bodyPr lIns="91436" tIns="45718" rIns="91436" bIns="45718" anchor="t"/>
          <a:lstStyle/>
          <a:p>
            <a:pPr>
              <a:defRPr/>
            </a:pPr>
            <a:r>
              <a:rPr lang="en-US" sz="3300" b="1" dirty="0"/>
              <a:t>S3 SLSTR: Calibration</a:t>
            </a:r>
            <a:endParaRPr lang="en-US" sz="3300" dirty="0"/>
          </a:p>
        </p:txBody>
      </p:sp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143508" y="1340768"/>
            <a:ext cx="5220580" cy="488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6301" tIns="43151" rIns="86301" bIns="43151">
            <a:spAutoFit/>
          </a:bodyPr>
          <a:lstStyle/>
          <a:p>
            <a:pPr defTabSz="863600">
              <a:defRPr/>
            </a:pPr>
            <a:r>
              <a:rPr lang="en-GB" sz="2000" dirty="0">
                <a:solidFill>
                  <a:srgbClr val="333399"/>
                </a:solidFill>
              </a:rPr>
              <a:t>SLSTR is a self-calibrating </a:t>
            </a:r>
            <a:r>
              <a:rPr lang="en-GB" sz="2000" dirty="0" smtClean="0">
                <a:solidFill>
                  <a:srgbClr val="333399"/>
                </a:solidFill>
              </a:rPr>
              <a:t>IR instrument</a:t>
            </a:r>
            <a:r>
              <a:rPr lang="en-GB" sz="2000" dirty="0">
                <a:solidFill>
                  <a:srgbClr val="333399"/>
                </a:solidFill>
              </a:rPr>
              <a:t>. </a:t>
            </a:r>
          </a:p>
          <a:p>
            <a:pPr defTabSz="863600">
              <a:defRPr/>
            </a:pPr>
            <a:endParaRPr lang="en-GB" sz="2000" dirty="0"/>
          </a:p>
          <a:p>
            <a:pPr defTabSz="863600">
              <a:defRPr/>
            </a:pPr>
            <a:r>
              <a:rPr lang="en-GB" sz="1800" b="0" dirty="0"/>
              <a:t>SLSTR uses an </a:t>
            </a:r>
            <a:r>
              <a:rPr lang="en-GB" sz="1800" dirty="0">
                <a:solidFill>
                  <a:srgbClr val="333399"/>
                </a:solidFill>
              </a:rPr>
              <a:t>on-board calibration system</a:t>
            </a:r>
            <a:r>
              <a:rPr lang="en-GB" sz="1800" b="0" dirty="0"/>
              <a:t>:</a:t>
            </a:r>
          </a:p>
          <a:p>
            <a:pPr marL="431800" lvl="1" defTabSz="863600">
              <a:defRPr/>
            </a:pPr>
            <a:r>
              <a:rPr lang="en-GB" sz="1800" b="0" dirty="0"/>
              <a:t>- </a:t>
            </a:r>
            <a:r>
              <a:rPr lang="en-GB" sz="1800" dirty="0"/>
              <a:t>TIR channels</a:t>
            </a:r>
            <a:r>
              <a:rPr lang="en-GB" sz="1800" b="0" dirty="0"/>
              <a:t> use two specially designed and highly stable </a:t>
            </a:r>
            <a:r>
              <a:rPr lang="en-GB" sz="1800" dirty="0">
                <a:solidFill>
                  <a:srgbClr val="333399"/>
                </a:solidFill>
              </a:rPr>
              <a:t>blackbody cavities </a:t>
            </a:r>
            <a:r>
              <a:rPr lang="en-US" sz="1800" dirty="0">
                <a:solidFill>
                  <a:srgbClr val="333399"/>
                </a:solidFill>
              </a:rPr>
              <a:t>observed every scan</a:t>
            </a:r>
          </a:p>
          <a:p>
            <a:pPr marL="431800" lvl="1" defTabSz="863600">
              <a:defRPr/>
            </a:pPr>
            <a:r>
              <a:rPr lang="en-GB" sz="1800" b="0" dirty="0"/>
              <a:t>- </a:t>
            </a:r>
            <a:r>
              <a:rPr lang="en-GB" sz="1800" dirty="0"/>
              <a:t>Fire Channels rely on pre-launch calibration</a:t>
            </a:r>
            <a:r>
              <a:rPr lang="en-GB" sz="1800" b="0" dirty="0"/>
              <a:t> and use of hot BB (dynamic range &gt;600 K) as best effort</a:t>
            </a:r>
          </a:p>
          <a:p>
            <a:pPr defTabSz="863600">
              <a:buFontTx/>
              <a:buChar char="-"/>
              <a:defRPr/>
            </a:pPr>
            <a:endParaRPr lang="en-US" sz="1800" b="0" dirty="0"/>
          </a:p>
          <a:p>
            <a:pPr defTabSz="863600">
              <a:defRPr/>
            </a:pPr>
            <a:r>
              <a:rPr lang="en-US" sz="2000" dirty="0"/>
              <a:t>Vicarious </a:t>
            </a:r>
            <a:r>
              <a:rPr lang="en-US" sz="2000" dirty="0" smtClean="0"/>
              <a:t>VIS/SWIR calibration</a:t>
            </a:r>
          </a:p>
          <a:p>
            <a:pPr marL="285750" lvl="1" indent="-285750" defTabSz="863600">
              <a:buFontTx/>
              <a:buChar char="-"/>
              <a:defRPr/>
            </a:pPr>
            <a:r>
              <a:rPr lang="en-GB" dirty="0"/>
              <a:t> Solar diffuser </a:t>
            </a:r>
            <a:r>
              <a:rPr lang="en-GB" dirty="0" smtClean="0"/>
              <a:t>illuminated </a:t>
            </a:r>
            <a:r>
              <a:rPr lang="en-GB" dirty="0"/>
              <a:t>once per orbit </a:t>
            </a:r>
            <a:r>
              <a:rPr lang="en-GB" dirty="0" smtClean="0"/>
              <a:t>at </a:t>
            </a:r>
            <a:br>
              <a:rPr lang="en-GB" dirty="0" smtClean="0"/>
            </a:br>
            <a:r>
              <a:rPr lang="en-GB" dirty="0" smtClean="0"/>
              <a:t> at the the S. Pole terminator.</a:t>
            </a:r>
            <a:endParaRPr lang="en-US" dirty="0" smtClean="0"/>
          </a:p>
          <a:p>
            <a:pPr marL="285750" indent="-285750" defTabSz="863600">
              <a:buFontTx/>
              <a:buChar char="-"/>
              <a:defRPr/>
            </a:pPr>
            <a:r>
              <a:rPr lang="en-US" dirty="0" smtClean="0"/>
              <a:t> Additional regular views of</a:t>
            </a:r>
            <a:br>
              <a:rPr lang="en-US" dirty="0" smtClean="0"/>
            </a:br>
            <a:r>
              <a:rPr lang="en-US" sz="1800" dirty="0" smtClean="0"/>
              <a:t> stable earth sites</a:t>
            </a:r>
            <a:r>
              <a:rPr lang="en-US" sz="1800" b="0" dirty="0" smtClean="0"/>
              <a:t> (Desert, </a:t>
            </a:r>
            <a:br>
              <a:rPr lang="en-US" sz="1800" b="0" dirty="0" smtClean="0"/>
            </a:br>
            <a:r>
              <a:rPr lang="en-US" sz="1800" b="0" dirty="0" smtClean="0"/>
              <a:t> snow) used </a:t>
            </a:r>
            <a:r>
              <a:rPr lang="en-US" sz="1800" b="0" dirty="0"/>
              <a:t>to characterize / 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1800" b="0" dirty="0" smtClean="0"/>
              <a:t> correct for </a:t>
            </a:r>
            <a:r>
              <a:rPr lang="en-US" sz="1800" b="0" dirty="0"/>
              <a:t>calibration drift. </a:t>
            </a:r>
            <a:endParaRPr lang="en-GB" sz="1800" b="0" dirty="0"/>
          </a:p>
        </p:txBody>
      </p:sp>
      <p:pic>
        <p:nvPicPr>
          <p:cNvPr id="9318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304925"/>
            <a:ext cx="347503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422775"/>
            <a:ext cx="34925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573463"/>
            <a:ext cx="1895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53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Black Body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376773"/>
            <a:ext cx="5518956" cy="3276364"/>
          </a:xfrm>
        </p:spPr>
        <p:txBody>
          <a:bodyPr/>
          <a:lstStyle/>
          <a:p>
            <a:r>
              <a:rPr lang="en-US" sz="2000" dirty="0"/>
              <a:t>B</a:t>
            </a:r>
            <a:r>
              <a:rPr lang="en-US" sz="2000" dirty="0" smtClean="0"/>
              <a:t>lack body cavities of </a:t>
            </a:r>
            <a:r>
              <a:rPr lang="en-US" sz="2000" b="1" dirty="0" smtClean="0">
                <a:solidFill>
                  <a:srgbClr val="333399"/>
                </a:solidFill>
              </a:rPr>
              <a:t>her</a:t>
            </a:r>
            <a:r>
              <a:rPr lang="en-US" sz="2000" dirty="0" smtClean="0"/>
              <a:t>itage design (A)TSR, IASI</a:t>
            </a:r>
          </a:p>
          <a:p>
            <a:r>
              <a:rPr lang="en-US" sz="2000" b="1" dirty="0" smtClean="0">
                <a:solidFill>
                  <a:srgbClr val="333399"/>
                </a:solidFill>
              </a:rPr>
              <a:t>Thermally isolated </a:t>
            </a:r>
            <a:r>
              <a:rPr lang="en-US" sz="2000" dirty="0" smtClean="0"/>
              <a:t>with MLI insulation</a:t>
            </a:r>
          </a:p>
          <a:p>
            <a:r>
              <a:rPr lang="en-US" sz="2000" dirty="0" smtClean="0"/>
              <a:t>BB1 at instrument temperature (~260 K) and BB2 heated to ~300 K</a:t>
            </a:r>
          </a:p>
          <a:p>
            <a:r>
              <a:rPr lang="en-US" sz="2000" dirty="0" smtClean="0"/>
              <a:t>Both cavities are </a:t>
            </a:r>
            <a:r>
              <a:rPr lang="en-US" sz="2000" b="1" dirty="0" smtClean="0">
                <a:solidFill>
                  <a:srgbClr val="333399"/>
                </a:solidFill>
              </a:rPr>
              <a:t>viewed separately by each scan chain</a:t>
            </a:r>
            <a:r>
              <a:rPr lang="en-US" sz="2000" dirty="0" smtClean="0"/>
              <a:t> every Cycle Period (two scan periods) </a:t>
            </a:r>
            <a:endParaRPr lang="en-US" sz="2000" dirty="0"/>
          </a:p>
          <a:p>
            <a:endParaRPr lang="en-US" sz="2000" dirty="0" smtClean="0"/>
          </a:p>
        </p:txBody>
      </p:sp>
      <p:pic>
        <p:nvPicPr>
          <p:cNvPr id="4" name="Picture 4" descr="s3sl_bbc_2009-11-09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188" y="1448780"/>
            <a:ext cx="2522538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3116"/>
            <a:ext cx="5725578" cy="2384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0170" y="4329100"/>
            <a:ext cx="37063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Effective </a:t>
            </a:r>
            <a:r>
              <a:rPr lang="en-US" sz="2400" dirty="0" err="1" smtClean="0">
                <a:solidFill>
                  <a:srgbClr val="333399"/>
                </a:solidFill>
              </a:rPr>
              <a:t>ε</a:t>
            </a:r>
            <a:r>
              <a:rPr lang="en-US" dirty="0" smtClean="0">
                <a:solidFill>
                  <a:srgbClr val="333399"/>
                </a:solidFill>
              </a:rPr>
              <a:t> &gt;0.998</a:t>
            </a:r>
          </a:p>
          <a:p>
            <a:r>
              <a:rPr lang="en-US" dirty="0">
                <a:solidFill>
                  <a:srgbClr val="333399"/>
                </a:solidFill>
              </a:rPr>
              <a:t>8 PRT sensors + 32 </a:t>
            </a:r>
            <a:r>
              <a:rPr lang="en-US" dirty="0" smtClean="0">
                <a:solidFill>
                  <a:srgbClr val="333399"/>
                </a:solidFill>
              </a:rPr>
              <a:t>Thermistors</a:t>
            </a:r>
          </a:p>
          <a:p>
            <a:r>
              <a:rPr lang="en-US" dirty="0" smtClean="0"/>
              <a:t>T° non-uniformity &lt; 0.02 K</a:t>
            </a:r>
          </a:p>
          <a:p>
            <a:r>
              <a:rPr lang="en-US" dirty="0"/>
              <a:t>T° </a:t>
            </a:r>
            <a:r>
              <a:rPr lang="en-US" dirty="0" smtClean="0"/>
              <a:t>Abs. Accuracy 0.07 K</a:t>
            </a:r>
          </a:p>
          <a:p>
            <a:r>
              <a:rPr lang="en-US" dirty="0"/>
              <a:t>T° </a:t>
            </a:r>
            <a:r>
              <a:rPr lang="en-US" dirty="0" smtClean="0"/>
              <a:t>error BOL &lt;0.02 K</a:t>
            </a:r>
          </a:p>
          <a:p>
            <a:r>
              <a:rPr lang="en-US" dirty="0">
                <a:solidFill>
                  <a:srgbClr val="FF0000"/>
                </a:solidFill>
              </a:rPr>
              <a:t>T° </a:t>
            </a:r>
            <a:r>
              <a:rPr lang="en-US" dirty="0" smtClean="0">
                <a:solidFill>
                  <a:srgbClr val="FF0000"/>
                </a:solidFill>
              </a:rPr>
              <a:t>stability &lt; 0.3 </a:t>
            </a:r>
            <a:r>
              <a:rPr lang="en-US" dirty="0" err="1" smtClean="0">
                <a:solidFill>
                  <a:srgbClr val="FF0000"/>
                </a:solidFill>
              </a:rPr>
              <a:t>mK</a:t>
            </a:r>
            <a:r>
              <a:rPr lang="en-US" dirty="0" smtClean="0">
                <a:solidFill>
                  <a:srgbClr val="FF0000"/>
                </a:solidFill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xmlns="" val="23758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Visible Calibration (VISCAL)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712" y="1412776"/>
            <a:ext cx="8507288" cy="2908920"/>
          </a:xfrm>
        </p:spPr>
        <p:txBody>
          <a:bodyPr/>
          <a:lstStyle/>
          <a:p>
            <a:r>
              <a:rPr lang="en-US" sz="2400" dirty="0" smtClean="0"/>
              <a:t>VISCAL provides </a:t>
            </a:r>
            <a:r>
              <a:rPr lang="en-US" sz="2400" dirty="0"/>
              <a:t>a </a:t>
            </a:r>
            <a:r>
              <a:rPr lang="en-US" sz="2400" b="1" dirty="0" smtClean="0">
                <a:solidFill>
                  <a:schemeClr val="accent2"/>
                </a:solidFill>
              </a:rPr>
              <a:t>gain calibration for VIS channels</a:t>
            </a:r>
          </a:p>
          <a:p>
            <a:r>
              <a:rPr lang="en-US" sz="2400" dirty="0" smtClean="0"/>
              <a:t>Direct </a:t>
            </a:r>
            <a:r>
              <a:rPr lang="en-US" sz="2400" b="1" dirty="0" smtClean="0">
                <a:solidFill>
                  <a:srgbClr val="333399"/>
                </a:solidFill>
              </a:rPr>
              <a:t>heritage </a:t>
            </a:r>
            <a:r>
              <a:rPr lang="en-US" sz="2400" b="1" dirty="0">
                <a:solidFill>
                  <a:srgbClr val="333399"/>
                </a:solidFill>
              </a:rPr>
              <a:t>from the A(A)TSR </a:t>
            </a:r>
            <a:r>
              <a:rPr lang="en-US" sz="2400" dirty="0" smtClean="0"/>
              <a:t>series</a:t>
            </a:r>
          </a:p>
          <a:p>
            <a:r>
              <a:rPr lang="en-US" sz="2400" b="1" dirty="0">
                <a:solidFill>
                  <a:srgbClr val="333399"/>
                </a:solidFill>
              </a:rPr>
              <a:t>I</a:t>
            </a:r>
            <a:r>
              <a:rPr lang="en-US" sz="2400" b="1" dirty="0" smtClean="0">
                <a:solidFill>
                  <a:srgbClr val="333399"/>
                </a:solidFill>
              </a:rPr>
              <a:t>lluminated </a:t>
            </a:r>
            <a:r>
              <a:rPr lang="en-US" sz="2400" b="1" dirty="0">
                <a:solidFill>
                  <a:srgbClr val="333399"/>
                </a:solidFill>
              </a:rPr>
              <a:t>by the </a:t>
            </a:r>
            <a:r>
              <a:rPr lang="en-US" sz="2400" b="1" dirty="0" smtClean="0">
                <a:solidFill>
                  <a:srgbClr val="333399"/>
                </a:solidFill>
              </a:rPr>
              <a:t>sun once </a:t>
            </a:r>
            <a:r>
              <a:rPr lang="en-US" sz="2400" b="1" dirty="0">
                <a:solidFill>
                  <a:srgbClr val="333399"/>
                </a:solidFill>
              </a:rPr>
              <a:t>per </a:t>
            </a:r>
            <a:r>
              <a:rPr lang="en-US" sz="2400" b="1" dirty="0" smtClean="0">
                <a:solidFill>
                  <a:srgbClr val="333399"/>
                </a:solidFill>
              </a:rPr>
              <a:t>orbit</a:t>
            </a:r>
            <a:r>
              <a:rPr lang="en-US" sz="2400" dirty="0" smtClean="0">
                <a:solidFill>
                  <a:srgbClr val="333399"/>
                </a:solidFill>
              </a:rPr>
              <a:t> </a:t>
            </a:r>
            <a:r>
              <a:rPr lang="en-US" sz="2400" dirty="0" smtClean="0"/>
              <a:t>and baffled to prevent views of earth or atmosphere and satellite</a:t>
            </a:r>
          </a:p>
          <a:p>
            <a:r>
              <a:rPr lang="en-US" sz="2400" b="1" dirty="0" smtClean="0">
                <a:solidFill>
                  <a:srgbClr val="333399"/>
                </a:solidFill>
              </a:rPr>
              <a:t>Includes a </a:t>
            </a:r>
            <a:r>
              <a:rPr lang="en-US" sz="2400" b="1" dirty="0">
                <a:solidFill>
                  <a:srgbClr val="333399"/>
                </a:solidFill>
              </a:rPr>
              <a:t>Sun Sensor </a:t>
            </a:r>
            <a:r>
              <a:rPr lang="en-US" sz="2400" dirty="0"/>
              <a:t>having clear view to the full diffuser </a:t>
            </a:r>
            <a:r>
              <a:rPr lang="en-US" sz="2400" dirty="0" smtClean="0"/>
              <a:t>giving a </a:t>
            </a:r>
            <a:r>
              <a:rPr lang="en-US" sz="2400" dirty="0"/>
              <a:t>signal proportional </a:t>
            </a:r>
            <a:r>
              <a:rPr lang="en-US" sz="2400" dirty="0" smtClean="0"/>
              <a:t>to incoming radiation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iffuser </a:t>
            </a:r>
            <a:r>
              <a:rPr lang="en-US" sz="2400" dirty="0"/>
              <a:t>material </a:t>
            </a:r>
            <a:r>
              <a:rPr lang="en-US" sz="2400" dirty="0" smtClean="0"/>
              <a:t>is Zenith (identical lot to OLCI)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420904"/>
            <a:ext cx="4558547" cy="2356468"/>
          </a:xfrm>
          <a:prstGeom prst="rect">
            <a:avLst/>
          </a:prstGeom>
        </p:spPr>
      </p:pic>
      <p:pic>
        <p:nvPicPr>
          <p:cNvPr id="5" name="Picture 4" descr="VISCAL_STM_IMG_15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4581128"/>
            <a:ext cx="2411760" cy="18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988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SLSTR: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Standards traceable Verification process</a:t>
            </a:r>
            <a:br>
              <a:rPr lang="en-US" sz="2400" dirty="0" smtClean="0">
                <a:latin typeface="Arial" charset="0"/>
                <a:ea typeface="ＭＳ Ｐゴシック" charset="0"/>
              </a:rPr>
            </a:br>
            <a:r>
              <a:rPr lang="en-US" sz="2000" dirty="0" smtClean="0">
                <a:sym typeface="Wingdings" charset="0"/>
              </a:rPr>
              <a:t>(component </a:t>
            </a:r>
            <a:r>
              <a:rPr lang="en-US" sz="2000" dirty="0">
                <a:sym typeface="Wingdings" charset="0"/>
              </a:rPr>
              <a:t>procurement up to </a:t>
            </a:r>
            <a:r>
              <a:rPr lang="en-US" sz="2000" dirty="0" smtClean="0">
                <a:sym typeface="Wingdings" charset="0"/>
              </a:rPr>
              <a:t>calibration)</a:t>
            </a:r>
            <a:r>
              <a:rPr lang="fr-FR" sz="2000" dirty="0">
                <a:sym typeface="Wingdings" charset="0"/>
              </a:rPr>
              <a:t/>
            </a:r>
            <a:br>
              <a:rPr lang="fr-FR" sz="2000" dirty="0">
                <a:sym typeface="Wingdings" charset="0"/>
              </a:rPr>
            </a:br>
            <a:endParaRPr lang="en-GB" sz="2000" dirty="0"/>
          </a:p>
        </p:txBody>
      </p:sp>
      <p:pic>
        <p:nvPicPr>
          <p:cNvPr id="95234" name="Pictur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3488"/>
            <a:ext cx="7380288" cy="56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462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</a:rPr>
              <a:t>© 2012 RAL Space </a:t>
            </a:r>
          </a:p>
        </p:txBody>
      </p:sp>
      <p:pic>
        <p:nvPicPr>
          <p:cNvPr id="20483" name="Content Placeholder 5" descr="P102067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706438"/>
            <a:ext cx="6127750" cy="4594225"/>
          </a:xfrm>
        </p:spPr>
      </p:pic>
      <p:sp>
        <p:nvSpPr>
          <p:cNvPr id="20484" name="Title 4"/>
          <p:cNvSpPr>
            <a:spLocks noGrp="1"/>
          </p:cNvSpPr>
          <p:nvPr>
            <p:ph type="title"/>
          </p:nvPr>
        </p:nvSpPr>
        <p:spPr>
          <a:xfrm>
            <a:off x="539750" y="188913"/>
            <a:ext cx="7772400" cy="500062"/>
          </a:xfrm>
        </p:spPr>
        <p:txBody>
          <a:bodyPr/>
          <a:lstStyle/>
          <a:p>
            <a:r>
              <a:rPr lang="en-GB">
                <a:latin typeface="Arial" charset="0"/>
                <a:ea typeface="ＭＳ Ｐゴシック" charset="0"/>
              </a:rPr>
              <a:t>SLSTR Calibration Facility</a:t>
            </a:r>
          </a:p>
        </p:txBody>
      </p:sp>
      <p:sp>
        <p:nvSpPr>
          <p:cNvPr id="20485" name="Text Placeholder 5"/>
          <p:cNvSpPr>
            <a:spLocks noGrp="1"/>
          </p:cNvSpPr>
          <p:nvPr>
            <p:ph type="body" idx="4294967295"/>
          </p:nvPr>
        </p:nvSpPr>
        <p:spPr>
          <a:xfrm>
            <a:off x="6610478" y="1016732"/>
            <a:ext cx="2520950" cy="4968875"/>
          </a:xfrm>
        </p:spPr>
        <p:txBody>
          <a:bodyPr/>
          <a:lstStyle/>
          <a:p>
            <a:r>
              <a:rPr lang="en-GB" sz="2000" dirty="0">
                <a:latin typeface="Arial" charset="0"/>
                <a:ea typeface="ＭＳ Ｐゴシック" charset="0"/>
              </a:rPr>
              <a:t>Facility commissioning completed  19</a:t>
            </a:r>
            <a:r>
              <a:rPr lang="en-GB" sz="2000" baseline="30000" dirty="0">
                <a:latin typeface="Arial" charset="0"/>
                <a:ea typeface="ＭＳ Ｐゴシック" charset="0"/>
              </a:rPr>
              <a:t>th</a:t>
            </a:r>
            <a:r>
              <a:rPr lang="en-GB" sz="2000" dirty="0">
                <a:latin typeface="Arial" charset="0"/>
                <a:ea typeface="ＭＳ Ｐゴシック" charset="0"/>
              </a:rPr>
              <a:t> March 2012</a:t>
            </a:r>
          </a:p>
          <a:p>
            <a:endParaRPr lang="en-GB" sz="2000" dirty="0">
              <a:latin typeface="Arial" charset="0"/>
              <a:ea typeface="ＭＳ Ｐゴシック" charset="0"/>
            </a:endParaRPr>
          </a:p>
          <a:p>
            <a:r>
              <a:rPr lang="en-GB" sz="2000" dirty="0">
                <a:latin typeface="Arial" charset="0"/>
                <a:ea typeface="ＭＳ Ｐゴシック" charset="0"/>
              </a:rPr>
              <a:t>STM Integrated &amp; MLI fitted 28</a:t>
            </a:r>
            <a:r>
              <a:rPr lang="en-GB" sz="2000" baseline="30000" dirty="0">
                <a:latin typeface="Arial" charset="0"/>
                <a:ea typeface="ＭＳ Ｐゴシック" charset="0"/>
              </a:rPr>
              <a:t>rd</a:t>
            </a:r>
            <a:r>
              <a:rPr lang="en-GB" sz="2000" dirty="0">
                <a:latin typeface="Arial" charset="0"/>
                <a:ea typeface="ＭＳ Ｐゴシック" charset="0"/>
              </a:rPr>
              <a:t> March</a:t>
            </a:r>
          </a:p>
          <a:p>
            <a:endParaRPr lang="en-GB" sz="2000" dirty="0">
              <a:latin typeface="Arial" charset="0"/>
              <a:ea typeface="ＭＳ Ｐゴシック" charset="0"/>
            </a:endParaRPr>
          </a:p>
          <a:p>
            <a:r>
              <a:rPr lang="en-GB" sz="2000" dirty="0">
                <a:latin typeface="Arial" charset="0"/>
                <a:ea typeface="ＭＳ Ｐゴシック" charset="0"/>
              </a:rPr>
              <a:t>Tests with STM </a:t>
            </a:r>
            <a:r>
              <a:rPr lang="en-GB" sz="2000" dirty="0" smtClean="0">
                <a:latin typeface="Arial" charset="0"/>
                <a:ea typeface="ＭＳ Ｐゴシック" charset="0"/>
              </a:rPr>
              <a:t>completed (successful)</a:t>
            </a:r>
            <a:endParaRPr lang="en-GB" sz="2000" dirty="0">
              <a:latin typeface="Arial" charset="0"/>
              <a:ea typeface="ＭＳ Ｐゴシック" charset="0"/>
            </a:endParaRPr>
          </a:p>
          <a:p>
            <a:endParaRPr lang="en-GB" sz="2000" dirty="0">
              <a:latin typeface="Arial" charset="0"/>
              <a:ea typeface="ＭＳ Ｐゴシック" charset="0"/>
            </a:endParaRPr>
          </a:p>
          <a:p>
            <a:r>
              <a:rPr lang="en-GB" sz="2000" dirty="0">
                <a:latin typeface="Arial" charset="0"/>
                <a:ea typeface="ＭＳ Ｐゴシック" charset="0"/>
              </a:rPr>
              <a:t>PFM Testing scheduled for Q2 2013</a:t>
            </a:r>
          </a:p>
          <a:p>
            <a:endParaRPr lang="en-GB" sz="2000" dirty="0">
              <a:latin typeface="Arial" charset="0"/>
              <a:ea typeface="ＭＳ Ｐゴシック" charset="0"/>
            </a:endParaRP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4787900" y="3932238"/>
            <a:ext cx="10795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400" b="0" smtClean="0">
                <a:solidFill>
                  <a:srgbClr val="000000"/>
                </a:solidFill>
              </a:rPr>
              <a:t>Blackbody Source</a:t>
            </a:r>
          </a:p>
        </p:txBody>
      </p:sp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4787900" y="836613"/>
            <a:ext cx="1079500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400" b="0" smtClean="0">
                <a:solidFill>
                  <a:srgbClr val="000000"/>
                </a:solidFill>
              </a:rPr>
              <a:t>Alignment Optics</a:t>
            </a: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1835150" y="908050"/>
            <a:ext cx="649288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400" b="0" smtClean="0">
                <a:solidFill>
                  <a:srgbClr val="000000"/>
                </a:solidFill>
              </a:rPr>
              <a:t>Earth Shine Plate</a:t>
            </a:r>
          </a:p>
        </p:txBody>
      </p:sp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2843213" y="4437063"/>
            <a:ext cx="100806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400" b="0" smtClean="0">
                <a:solidFill>
                  <a:srgbClr val="000000"/>
                </a:solidFill>
              </a:rPr>
              <a:t>Platform Simulator</a:t>
            </a:r>
          </a:p>
        </p:txBody>
      </p:sp>
      <p:sp>
        <p:nvSpPr>
          <p:cNvPr id="20490" name="TextBox 10"/>
          <p:cNvSpPr txBox="1">
            <a:spLocks noChangeArrowheads="1"/>
          </p:cNvSpPr>
          <p:nvPr/>
        </p:nvSpPr>
        <p:spPr bwMode="auto">
          <a:xfrm>
            <a:off x="684213" y="3429000"/>
            <a:ext cx="1150937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400" b="0" smtClean="0">
                <a:solidFill>
                  <a:srgbClr val="000000"/>
                </a:solidFill>
              </a:rPr>
              <a:t>Instrument</a:t>
            </a:r>
          </a:p>
          <a:p>
            <a:pPr eaLnBrk="0" hangingPunct="0"/>
            <a:r>
              <a:rPr lang="en-GB" sz="1400" b="0" smtClean="0">
                <a:solidFill>
                  <a:srgbClr val="000000"/>
                </a:solidFill>
              </a:rPr>
              <a:t>Electronics</a:t>
            </a:r>
          </a:p>
        </p:txBody>
      </p:sp>
      <p:cxnSp>
        <p:nvCxnSpPr>
          <p:cNvPr id="20491" name="Straight Arrow Connector 12"/>
          <p:cNvCxnSpPr>
            <a:cxnSpLocks noChangeShapeType="1"/>
          </p:cNvCxnSpPr>
          <p:nvPr/>
        </p:nvCxnSpPr>
        <p:spPr bwMode="auto">
          <a:xfrm>
            <a:off x="1835150" y="3860800"/>
            <a:ext cx="433388" cy="1428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2" name="Straight Arrow Connector 13"/>
          <p:cNvCxnSpPr>
            <a:cxnSpLocks noChangeShapeType="1"/>
          </p:cNvCxnSpPr>
          <p:nvPr/>
        </p:nvCxnSpPr>
        <p:spPr bwMode="auto">
          <a:xfrm flipH="1" flipV="1">
            <a:off x="2987675" y="3932238"/>
            <a:ext cx="360363" cy="50482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3" name="Straight Arrow Connector 15"/>
          <p:cNvCxnSpPr>
            <a:cxnSpLocks noChangeShapeType="1"/>
          </p:cNvCxnSpPr>
          <p:nvPr/>
        </p:nvCxnSpPr>
        <p:spPr bwMode="auto">
          <a:xfrm>
            <a:off x="2484438" y="1484313"/>
            <a:ext cx="503237" cy="360362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4" name="Straight Arrow Connector 17"/>
          <p:cNvCxnSpPr>
            <a:cxnSpLocks noChangeShapeType="1"/>
          </p:cNvCxnSpPr>
          <p:nvPr/>
        </p:nvCxnSpPr>
        <p:spPr bwMode="auto">
          <a:xfrm flipH="1" flipV="1">
            <a:off x="4643438" y="3429000"/>
            <a:ext cx="360362" cy="5032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5" name="Straight Arrow Connector 18"/>
          <p:cNvCxnSpPr>
            <a:cxnSpLocks noChangeShapeType="1"/>
          </p:cNvCxnSpPr>
          <p:nvPr/>
        </p:nvCxnSpPr>
        <p:spPr bwMode="auto">
          <a:xfrm flipH="1">
            <a:off x="4356100" y="1195388"/>
            <a:ext cx="431800" cy="144462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496" name="TextBox 20"/>
          <p:cNvSpPr txBox="1">
            <a:spLocks noChangeArrowheads="1"/>
          </p:cNvSpPr>
          <p:nvPr/>
        </p:nvSpPr>
        <p:spPr bwMode="auto">
          <a:xfrm>
            <a:off x="5292725" y="2852738"/>
            <a:ext cx="1295400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400" b="0" smtClean="0">
                <a:solidFill>
                  <a:srgbClr val="000000"/>
                </a:solidFill>
              </a:rPr>
              <a:t>Point source + collimator</a:t>
            </a:r>
          </a:p>
        </p:txBody>
      </p:sp>
      <p:cxnSp>
        <p:nvCxnSpPr>
          <p:cNvPr id="20497" name="Straight Arrow Connector 21"/>
          <p:cNvCxnSpPr>
            <a:cxnSpLocks noChangeShapeType="1"/>
          </p:cNvCxnSpPr>
          <p:nvPr/>
        </p:nvCxnSpPr>
        <p:spPr bwMode="auto">
          <a:xfrm flipH="1" flipV="1">
            <a:off x="5364163" y="2420938"/>
            <a:ext cx="431800" cy="43180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50825" y="5318125"/>
            <a:ext cx="5905500" cy="1539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b="0" kern="0" dirty="0">
                <a:solidFill>
                  <a:srgbClr val="000000"/>
                </a:solidFill>
                <a:latin typeface="Arial"/>
                <a:ea typeface="ＭＳ Ｐゴシック"/>
              </a:rPr>
              <a:t>ESA requirement to perform calibration tests under flight representative conditions.</a:t>
            </a:r>
          </a:p>
          <a:p>
            <a:pPr marL="914400" lvl="1" indent="-45720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GB" sz="1600" b="0" i="1" kern="0" dirty="0">
                <a:solidFill>
                  <a:srgbClr val="333399"/>
                </a:solidFill>
                <a:latin typeface="Arial"/>
                <a:ea typeface="ＭＳ Ｐゴシック"/>
              </a:rPr>
              <a:t>Thermal balance</a:t>
            </a:r>
            <a:endParaRPr lang="en-GB" sz="1600" b="0" kern="0" dirty="0">
              <a:solidFill>
                <a:srgbClr val="333399"/>
              </a:solidFill>
              <a:latin typeface="Arial"/>
              <a:ea typeface="ＭＳ Ｐゴシック"/>
            </a:endParaRPr>
          </a:p>
          <a:p>
            <a:pPr marL="914400" lvl="1" indent="-45720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GB" sz="1600" b="0" i="1" kern="0" dirty="0">
                <a:solidFill>
                  <a:srgbClr val="333399"/>
                </a:solidFill>
                <a:latin typeface="Arial"/>
                <a:ea typeface="ＭＳ Ｐゴシック"/>
              </a:rPr>
              <a:t>Steady State</a:t>
            </a:r>
            <a:endParaRPr lang="en-GB" sz="1600" b="0" kern="0" dirty="0">
              <a:solidFill>
                <a:srgbClr val="333399"/>
              </a:solidFill>
              <a:latin typeface="Arial"/>
              <a:ea typeface="ＭＳ Ｐゴシック"/>
            </a:endParaRPr>
          </a:p>
          <a:p>
            <a:pPr marL="914400" lvl="1" indent="-45720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GB" sz="1600" b="0" i="1" kern="0" dirty="0">
                <a:solidFill>
                  <a:srgbClr val="333399"/>
                </a:solidFill>
                <a:latin typeface="Arial"/>
                <a:ea typeface="ＭＳ Ｐゴシック"/>
              </a:rPr>
              <a:t>Instrument fully operational </a:t>
            </a:r>
          </a:p>
        </p:txBody>
      </p:sp>
    </p:spTree>
    <p:extLst>
      <p:ext uri="{BB962C8B-B14F-4D97-AF65-F5344CB8AC3E}">
        <p14:creationId xmlns:p14="http://schemas.microsoft.com/office/powerpoint/2010/main" xmlns="" val="16202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927600"/>
            <a:ext cx="34194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198563"/>
            <a:ext cx="26701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908300"/>
            <a:ext cx="207962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itle 11"/>
          <p:cNvSpPr>
            <a:spLocks/>
          </p:cNvSpPr>
          <p:nvPr/>
        </p:nvSpPr>
        <p:spPr bwMode="auto">
          <a:xfrm>
            <a:off x="1406525" y="288925"/>
            <a:ext cx="62007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sz="2200" b="1">
                <a:solidFill>
                  <a:schemeClr val="bg1"/>
                </a:solidFill>
              </a:rPr>
              <a:t>SLSTR testing (3/3)</a:t>
            </a:r>
            <a:endParaRPr lang="fr-FR" sz="2200" b="1">
              <a:solidFill>
                <a:schemeClr val="bg1"/>
              </a:solidFill>
            </a:endParaRPr>
          </a:p>
        </p:txBody>
      </p:sp>
      <p:sp>
        <p:nvSpPr>
          <p:cNvPr id="20485" name="Rectangle 62"/>
          <p:cNvSpPr>
            <a:spLocks noChangeArrowheads="1"/>
          </p:cNvSpPr>
          <p:nvPr/>
        </p:nvSpPr>
        <p:spPr bwMode="auto">
          <a:xfrm>
            <a:off x="4953000" y="990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3149600" y="1198563"/>
            <a:ext cx="3660775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600" dirty="0"/>
              <a:t>Selected results: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u="sng" dirty="0">
                <a:solidFill>
                  <a:schemeClr val="bg2"/>
                </a:solidFill>
                <a:sym typeface="Wingdings" charset="0"/>
              </a:rPr>
              <a:t>Flip mirror: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dirty="0">
                <a:solidFill>
                  <a:schemeClr val="bg2"/>
                </a:solidFill>
                <a:sym typeface="Wingdings" charset="0"/>
              </a:rPr>
              <a:t>difference between commanded and measured (by the encoder) position. 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dirty="0">
                <a:solidFill>
                  <a:schemeClr val="bg2"/>
                </a:solidFill>
                <a:sym typeface="Wingdings" charset="0"/>
              </a:rPr>
              <a:t>In the graph the flip mirror error is reported in red </a:t>
            </a:r>
            <a:r>
              <a:rPr lang="en-GB" sz="1400" dirty="0" err="1">
                <a:solidFill>
                  <a:schemeClr val="bg2"/>
                </a:solidFill>
                <a:sym typeface="Wingdings" charset="0"/>
              </a:rPr>
              <a:t>vs</a:t>
            </a:r>
            <a:r>
              <a:rPr lang="en-GB" sz="1400" dirty="0">
                <a:solidFill>
                  <a:schemeClr val="bg2"/>
                </a:solidFill>
                <a:sym typeface="Wingdings" charset="0"/>
              </a:rPr>
              <a:t> CYCLESYNC (2 minutes of cycles are over imposed).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dirty="0">
                <a:solidFill>
                  <a:schemeClr val="bg2"/>
                </a:solidFill>
                <a:sym typeface="Wingdings" charset="0"/>
              </a:rPr>
              <a:t>In blue the Flip mirror position is reported (scaled) as reference.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u="sng" dirty="0">
                <a:solidFill>
                  <a:schemeClr val="bg2"/>
                </a:solidFill>
                <a:sym typeface="Wingdings" charset="0"/>
              </a:rPr>
              <a:t>FEE noise: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dirty="0">
                <a:solidFill>
                  <a:schemeClr val="bg2"/>
                </a:solidFill>
                <a:sym typeface="Wingdings" charset="0"/>
              </a:rPr>
              <a:t>Test was performed with the FEE commanded by the CPE with the same configuration of the test done at SS level without over sampling.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u="sng" dirty="0">
                <a:solidFill>
                  <a:schemeClr val="bg2"/>
                </a:solidFill>
                <a:sym typeface="Wingdings" charset="0"/>
              </a:rPr>
              <a:t>PFM FPA test in air: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dirty="0">
                <a:solidFill>
                  <a:schemeClr val="bg2"/>
                </a:solidFill>
                <a:sym typeface="Wingdings" charset="0"/>
              </a:rPr>
              <a:t>FPA Thermal load verification in TVC with Cooler GSE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GB" sz="1400" dirty="0">
                <a:solidFill>
                  <a:schemeClr val="bg2"/>
                </a:solidFill>
                <a:sym typeface="Wingdings" charset="0"/>
              </a:rPr>
              <a:t>Preliminary Detector alignment / Shim determination with EM DU S4,5,6, and Flight DU S1,2,3,7, without along scan visible field stop pinhole in the intermediate focal plane.</a:t>
            </a: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endParaRPr lang="en-GB" sz="1400" dirty="0">
              <a:solidFill>
                <a:schemeClr val="bg2"/>
              </a:solidFill>
              <a:sym typeface="Wingdings" charset="0"/>
            </a:endParaRP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endParaRPr lang="en-GB" sz="1400" dirty="0">
              <a:solidFill>
                <a:schemeClr val="bg2"/>
              </a:solidFill>
              <a:sym typeface="Wingdings" charset="0"/>
            </a:endParaRPr>
          </a:p>
          <a:p>
            <a:pPr marL="185738" lvl="1" indent="-6350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endParaRPr lang="en-US" sz="1400" dirty="0">
              <a:solidFill>
                <a:schemeClr val="bg2"/>
              </a:solidFill>
              <a:sym typeface="Wingdings" charset="0"/>
            </a:endParaRPr>
          </a:p>
        </p:txBody>
      </p:sp>
      <p:pic>
        <p:nvPicPr>
          <p:cNvPr id="20487" name="Picture 42" descr="flip_err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1138" y="1196975"/>
            <a:ext cx="3562351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" descr="Screen shot 2012-05-31 at 11.10.2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6850"/>
            <a:ext cx="34194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75600" y="2256335"/>
            <a:ext cx="946152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IR bench</a:t>
            </a: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en-US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VIS bench</a:t>
            </a: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en-US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PFM FPA TVC 1st run</a:t>
            </a:r>
          </a:p>
          <a:p>
            <a:pPr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45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1"/>
          <p:cNvSpPr>
            <a:spLocks/>
          </p:cNvSpPr>
          <p:nvPr/>
        </p:nvSpPr>
        <p:spPr bwMode="auto">
          <a:xfrm>
            <a:off x="215516" y="226727"/>
            <a:ext cx="62007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SLSTR STM integration @ RAL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2530" name="Rectangle 62"/>
          <p:cNvSpPr>
            <a:spLocks noChangeArrowheads="1"/>
          </p:cNvSpPr>
          <p:nvPr/>
        </p:nvSpPr>
        <p:spPr bwMode="auto">
          <a:xfrm>
            <a:off x="4953000" y="990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13038" y="1198563"/>
            <a:ext cx="337113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9388" lvl="1" algn="l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  <a:defRPr/>
            </a:pPr>
            <a:r>
              <a:rPr lang="en-GB" sz="1600" dirty="0"/>
              <a:t>Selected results:</a:t>
            </a:r>
          </a:p>
          <a:p>
            <a:pPr marL="465138" lvl="1" indent="-285750" algn="l">
              <a:spcBef>
                <a:spcPct val="25000"/>
              </a:spcBef>
              <a:buClr>
                <a:srgbClr val="172A6F"/>
              </a:buClr>
              <a:buFont typeface="Arial"/>
              <a:buChar char="•"/>
              <a:tabLst>
                <a:tab pos="633413" algn="l"/>
              </a:tabLst>
              <a:defRPr/>
            </a:pPr>
            <a:r>
              <a:rPr lang="en-GB" sz="1600" dirty="0"/>
              <a:t>Facility blank thermal test was completed.</a:t>
            </a:r>
          </a:p>
          <a:p>
            <a:pPr marL="465138" lvl="1" indent="-285750" algn="l">
              <a:spcBef>
                <a:spcPct val="25000"/>
              </a:spcBef>
              <a:buClr>
                <a:srgbClr val="172A6F"/>
              </a:buClr>
              <a:buFont typeface="Arial"/>
              <a:buChar char="•"/>
              <a:tabLst>
                <a:tab pos="633413" algn="l"/>
              </a:tabLst>
              <a:defRPr/>
            </a:pPr>
            <a:r>
              <a:rPr lang="en-GB" sz="1600" dirty="0"/>
              <a:t>Thermal limit and stability of the target radiators and blackbodies was verified.</a:t>
            </a:r>
          </a:p>
          <a:p>
            <a:pPr marL="465138" lvl="1" indent="-285750" algn="l">
              <a:spcBef>
                <a:spcPct val="25000"/>
              </a:spcBef>
              <a:buClr>
                <a:srgbClr val="172A6F"/>
              </a:buClr>
              <a:buFont typeface="Arial"/>
              <a:buChar char="•"/>
              <a:tabLst>
                <a:tab pos="633413" algn="l"/>
              </a:tabLst>
              <a:defRPr/>
            </a:pPr>
            <a:r>
              <a:rPr lang="en-GB" sz="1600" dirty="0"/>
              <a:t>Integration of the STM in </a:t>
            </a:r>
            <a:r>
              <a:rPr lang="en-GB" sz="1600" dirty="0" err="1"/>
              <a:t>te</a:t>
            </a:r>
            <a:r>
              <a:rPr lang="en-GB" sz="1600" dirty="0"/>
              <a:t> RAL facility was successful completed by JOP and RAL personnel, SG was present at the integration.</a:t>
            </a:r>
          </a:p>
          <a:p>
            <a:pPr marL="465138" lvl="1" indent="-285750" algn="l">
              <a:spcBef>
                <a:spcPct val="25000"/>
              </a:spcBef>
              <a:buClr>
                <a:srgbClr val="172A6F"/>
              </a:buClr>
              <a:buFont typeface="Arial"/>
              <a:buChar char="•"/>
              <a:tabLst>
                <a:tab pos="633413" algn="l"/>
              </a:tabLst>
              <a:defRPr/>
            </a:pPr>
            <a:r>
              <a:rPr lang="en-GB" sz="1600" dirty="0"/>
              <a:t>mechanical IF are OK</a:t>
            </a:r>
          </a:p>
          <a:p>
            <a:pPr marL="465138" lvl="1" indent="-285750" algn="l">
              <a:spcBef>
                <a:spcPct val="25000"/>
              </a:spcBef>
              <a:buClr>
                <a:srgbClr val="172A6F"/>
              </a:buClr>
              <a:buFont typeface="Arial"/>
              <a:buChar char="•"/>
              <a:tabLst>
                <a:tab pos="633413" algn="l"/>
              </a:tabLst>
              <a:defRPr/>
            </a:pPr>
            <a:r>
              <a:rPr lang="en-GB" sz="1600" dirty="0"/>
              <a:t>Electrical check out with the EGSE was successfully performed.</a:t>
            </a:r>
          </a:p>
          <a:p>
            <a:pPr marL="465138" lvl="1" indent="-285750" algn="l">
              <a:spcBef>
                <a:spcPct val="25000"/>
              </a:spcBef>
              <a:buClr>
                <a:srgbClr val="172A6F"/>
              </a:buClr>
              <a:buFont typeface="Arial"/>
              <a:buChar char="•"/>
              <a:tabLst>
                <a:tab pos="633413" algn="l"/>
              </a:tabLst>
              <a:defRPr/>
            </a:pPr>
            <a:r>
              <a:rPr lang="en-GB" sz="1600" dirty="0"/>
              <a:t>Thermal test completed.</a:t>
            </a:r>
          </a:p>
        </p:txBody>
      </p:sp>
      <p:pic>
        <p:nvPicPr>
          <p:cNvPr id="22532" name="Picture 6" descr="DSC055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9263" y="1146175"/>
            <a:ext cx="3419476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DSC055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9263" y="3673475"/>
            <a:ext cx="34178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 descr="Screen shot 2012-05-31 at 11.44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725988"/>
            <a:ext cx="33655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5829300" y="4714875"/>
            <a:ext cx="3314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/>
              <a:t>STM Thermocouples During Orbital Simulation</a:t>
            </a:r>
          </a:p>
          <a:p>
            <a:r>
              <a:rPr lang="en-US" sz="1100"/>
              <a:t>White – Nadir blackbody, yellow – Oblique blackbody</a:t>
            </a:r>
          </a:p>
        </p:txBody>
      </p:sp>
      <p:sp>
        <p:nvSpPr>
          <p:cNvPr id="22536" name="Rectangle 4"/>
          <p:cNvSpPr>
            <a:spLocks noChangeArrowheads="1"/>
          </p:cNvSpPr>
          <p:nvPr/>
        </p:nvSpPr>
        <p:spPr bwMode="auto">
          <a:xfrm>
            <a:off x="6388100" y="3367088"/>
            <a:ext cx="2617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STM SLOSU and external Blackbody Temperatures during hot TB case.</a:t>
            </a:r>
            <a:endParaRPr lang="en-US" sz="1200"/>
          </a:p>
        </p:txBody>
      </p:sp>
      <p:pic>
        <p:nvPicPr>
          <p:cNvPr id="22537" name="Picture 9" descr="Screen shot 2012-05-31 at 11.47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1713" y="1157288"/>
            <a:ext cx="34940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501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0" y="0"/>
            <a:ext cx="9144000" cy="1520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>
              <a:solidFill>
                <a:schemeClr val="bg1"/>
              </a:solidFill>
              <a:cs typeface="+mn-cs"/>
            </a:endParaRPr>
          </a:p>
        </p:txBody>
      </p:sp>
      <p:pic>
        <p:nvPicPr>
          <p:cNvPr id="78850" name="Picture 2" descr="s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52"/>
          <a:stretch>
            <a:fillRect/>
          </a:stretch>
        </p:blipFill>
        <p:spPr bwMode="auto">
          <a:xfrm>
            <a:off x="0" y="1414463"/>
            <a:ext cx="1109663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Oval 3"/>
          <p:cNvSpPr>
            <a:spLocks noChangeArrowheads="1"/>
          </p:cNvSpPr>
          <p:nvPr/>
        </p:nvSpPr>
        <p:spPr bwMode="auto">
          <a:xfrm>
            <a:off x="4008438" y="1392238"/>
            <a:ext cx="3962400" cy="3992562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b="0"/>
          </a:p>
        </p:txBody>
      </p:sp>
      <p:grpSp>
        <p:nvGrpSpPr>
          <p:cNvPr id="320517" name="Group 5"/>
          <p:cNvGrpSpPr>
            <a:grpSpLocks/>
          </p:cNvGrpSpPr>
          <p:nvPr/>
        </p:nvGrpSpPr>
        <p:grpSpPr bwMode="auto">
          <a:xfrm>
            <a:off x="5527675" y="1239838"/>
            <a:ext cx="661988" cy="1289050"/>
            <a:chOff x="3482" y="781"/>
            <a:chExt cx="417" cy="812"/>
          </a:xfrm>
        </p:grpSpPr>
        <p:sp>
          <p:nvSpPr>
            <p:cNvPr id="79033" name="AutoShape 34"/>
            <p:cNvSpPr>
              <a:spLocks noChangeArrowheads="1"/>
            </p:cNvSpPr>
            <p:nvPr/>
          </p:nvSpPr>
          <p:spPr bwMode="auto">
            <a:xfrm flipH="1">
              <a:off x="3711" y="960"/>
              <a:ext cx="33" cy="594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/>
            </a:p>
          </p:txBody>
        </p:sp>
        <p:grpSp>
          <p:nvGrpSpPr>
            <p:cNvPr id="79034" name="Group 5"/>
            <p:cNvGrpSpPr>
              <a:grpSpLocks/>
            </p:cNvGrpSpPr>
            <p:nvPr/>
          </p:nvGrpSpPr>
          <p:grpSpPr bwMode="auto">
            <a:xfrm flipH="1">
              <a:off x="3482" y="781"/>
              <a:ext cx="311" cy="236"/>
              <a:chOff x="1490" y="2730"/>
              <a:chExt cx="1188" cy="825"/>
            </a:xfrm>
          </p:grpSpPr>
          <p:grpSp>
            <p:nvGrpSpPr>
              <p:cNvPr id="79037" name="Group 6"/>
              <p:cNvGrpSpPr>
                <a:grpSpLocks/>
              </p:cNvGrpSpPr>
              <p:nvPr/>
            </p:nvGrpSpPr>
            <p:grpSpPr bwMode="auto">
              <a:xfrm>
                <a:off x="2193" y="3271"/>
                <a:ext cx="485" cy="284"/>
                <a:chOff x="4070" y="2028"/>
                <a:chExt cx="164" cy="88"/>
              </a:xfrm>
            </p:grpSpPr>
            <p:sp>
              <p:nvSpPr>
                <p:cNvPr id="79062" name="Oval 7"/>
                <p:cNvSpPr>
                  <a:spLocks noChangeArrowheads="1"/>
                </p:cNvSpPr>
                <p:nvPr/>
              </p:nvSpPr>
              <p:spPr bwMode="auto">
                <a:xfrm>
                  <a:off x="4092" y="2028"/>
                  <a:ext cx="111" cy="66"/>
                </a:xfrm>
                <a:prstGeom prst="ellipse">
                  <a:avLst/>
                </a:prstGeom>
                <a:solidFill>
                  <a:srgbClr val="003399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b="0"/>
                </a:p>
              </p:txBody>
            </p:sp>
            <p:sp>
              <p:nvSpPr>
                <p:cNvPr id="79063" name="Rectangle 8"/>
                <p:cNvSpPr>
                  <a:spLocks noChangeArrowheads="1"/>
                </p:cNvSpPr>
                <p:nvPr/>
              </p:nvSpPr>
              <p:spPr bwMode="auto">
                <a:xfrm>
                  <a:off x="4070" y="2058"/>
                  <a:ext cx="164" cy="5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b="0"/>
                </a:p>
              </p:txBody>
            </p:sp>
          </p:grpSp>
          <p:sp>
            <p:nvSpPr>
              <p:cNvPr id="79038" name="Rectangle 9"/>
              <p:cNvSpPr>
                <a:spLocks noChangeArrowheads="1"/>
              </p:cNvSpPr>
              <p:nvPr/>
            </p:nvSpPr>
            <p:spPr bwMode="auto">
              <a:xfrm>
                <a:off x="1888" y="2730"/>
                <a:ext cx="710" cy="5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b="0"/>
              </a:p>
            </p:txBody>
          </p:sp>
          <p:sp>
            <p:nvSpPr>
              <p:cNvPr id="79039" name="Rectangle 10"/>
              <p:cNvSpPr>
                <a:spLocks noChangeArrowheads="1"/>
              </p:cNvSpPr>
              <p:nvPr/>
            </p:nvSpPr>
            <p:spPr bwMode="auto">
              <a:xfrm>
                <a:off x="1651" y="2866"/>
                <a:ext cx="237" cy="378"/>
              </a:xfrm>
              <a:prstGeom prst="rect">
                <a:avLst/>
              </a:pr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b="0"/>
              </a:p>
            </p:txBody>
          </p:sp>
          <p:sp>
            <p:nvSpPr>
              <p:cNvPr id="79040" name="AutoShape 11"/>
              <p:cNvSpPr>
                <a:spLocks noChangeArrowheads="1"/>
              </p:cNvSpPr>
              <p:nvPr/>
            </p:nvSpPr>
            <p:spPr bwMode="auto">
              <a:xfrm rot="10800000">
                <a:off x="2155" y="3275"/>
                <a:ext cx="77" cy="4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891 w 21600"/>
                  <a:gd name="T13" fmla="*/ 5635 h 21600"/>
                  <a:gd name="T14" fmla="*/ 15709 w 21600"/>
                  <a:gd name="T15" fmla="*/ 1596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100" y="21600"/>
                    </a:lnTo>
                    <a:lnTo>
                      <a:pt x="135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41" name="Line 12"/>
              <p:cNvSpPr>
                <a:spLocks noChangeShapeType="1"/>
              </p:cNvSpPr>
              <p:nvPr/>
            </p:nvSpPr>
            <p:spPr bwMode="auto">
              <a:xfrm>
                <a:off x="2143" y="3271"/>
                <a:ext cx="0" cy="2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9042" name="Group 13"/>
              <p:cNvGrpSpPr>
                <a:grpSpLocks/>
              </p:cNvGrpSpPr>
              <p:nvPr/>
            </p:nvGrpSpPr>
            <p:grpSpPr bwMode="auto">
              <a:xfrm>
                <a:off x="2143" y="3279"/>
                <a:ext cx="0" cy="72"/>
                <a:chOff x="3924" y="2100"/>
                <a:chExt cx="0" cy="70"/>
              </a:xfrm>
            </p:grpSpPr>
            <p:sp>
              <p:nvSpPr>
                <p:cNvPr id="79060" name="Line 14"/>
                <p:cNvSpPr>
                  <a:spLocks noChangeShapeType="1"/>
                </p:cNvSpPr>
                <p:nvPr/>
              </p:nvSpPr>
              <p:spPr bwMode="auto">
                <a:xfrm>
                  <a:off x="3924" y="2110"/>
                  <a:ext cx="0" cy="44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061" name="Line 15"/>
                <p:cNvSpPr>
                  <a:spLocks noChangeShapeType="1"/>
                </p:cNvSpPr>
                <p:nvPr/>
              </p:nvSpPr>
              <p:spPr bwMode="auto">
                <a:xfrm>
                  <a:off x="3924" y="2100"/>
                  <a:ext cx="0" cy="70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043" name="Line 16"/>
              <p:cNvSpPr>
                <a:spLocks noChangeShapeType="1"/>
              </p:cNvSpPr>
              <p:nvPr/>
            </p:nvSpPr>
            <p:spPr bwMode="auto">
              <a:xfrm>
                <a:off x="2260" y="3361"/>
                <a:ext cx="32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44" name="Line 17"/>
              <p:cNvSpPr>
                <a:spLocks noChangeShapeType="1"/>
              </p:cNvSpPr>
              <p:nvPr/>
            </p:nvSpPr>
            <p:spPr bwMode="auto">
              <a:xfrm>
                <a:off x="2260" y="3366"/>
                <a:ext cx="162" cy="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45" name="Line 18"/>
              <p:cNvSpPr>
                <a:spLocks noChangeShapeType="1"/>
              </p:cNvSpPr>
              <p:nvPr/>
            </p:nvSpPr>
            <p:spPr bwMode="auto">
              <a:xfrm flipV="1">
                <a:off x="2420" y="3361"/>
                <a:ext cx="165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46" name="Line 19"/>
              <p:cNvSpPr>
                <a:spLocks noChangeShapeType="1"/>
              </p:cNvSpPr>
              <p:nvPr/>
            </p:nvSpPr>
            <p:spPr bwMode="auto">
              <a:xfrm>
                <a:off x="2420" y="3421"/>
                <a:ext cx="0" cy="29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47" name="Rectangle 20"/>
              <p:cNvSpPr>
                <a:spLocks noChangeArrowheads="1"/>
              </p:cNvSpPr>
              <p:nvPr/>
            </p:nvSpPr>
            <p:spPr bwMode="auto">
              <a:xfrm>
                <a:off x="1490" y="2984"/>
                <a:ext cx="163" cy="245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b="0"/>
              </a:p>
            </p:txBody>
          </p:sp>
          <p:sp>
            <p:nvSpPr>
              <p:cNvPr id="79048" name="Rectangle 21"/>
              <p:cNvSpPr>
                <a:spLocks noChangeArrowheads="1"/>
              </p:cNvSpPr>
              <p:nvPr/>
            </p:nvSpPr>
            <p:spPr bwMode="auto">
              <a:xfrm rot="-1391916">
                <a:off x="1500" y="3218"/>
                <a:ext cx="73" cy="2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b="0"/>
              </a:p>
            </p:txBody>
          </p:sp>
          <p:sp>
            <p:nvSpPr>
              <p:cNvPr id="79049" name="AutoShape 22"/>
              <p:cNvSpPr>
                <a:spLocks noChangeArrowheads="1"/>
              </p:cNvSpPr>
              <p:nvPr/>
            </p:nvSpPr>
            <p:spPr bwMode="auto">
              <a:xfrm rot="1357191" flipV="1">
                <a:off x="1668" y="3235"/>
                <a:ext cx="42" cy="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63 h 21600"/>
                  <a:gd name="T14" fmla="*/ 16971 w 21600"/>
                  <a:gd name="T15" fmla="*/ 170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50" name="AutoShape 23"/>
              <p:cNvSpPr>
                <a:spLocks noChangeArrowheads="1"/>
              </p:cNvSpPr>
              <p:nvPr/>
            </p:nvSpPr>
            <p:spPr bwMode="auto">
              <a:xfrm rot="114825" flipV="1">
                <a:off x="1790" y="3243"/>
                <a:ext cx="30" cy="3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20 w 21600"/>
                  <a:gd name="T13" fmla="*/ 4431 h 21600"/>
                  <a:gd name="T14" fmla="*/ 17280 w 21600"/>
                  <a:gd name="T15" fmla="*/ 1716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9051" name="Group 24"/>
              <p:cNvGrpSpPr>
                <a:grpSpLocks/>
              </p:cNvGrpSpPr>
              <p:nvPr/>
            </p:nvGrpSpPr>
            <p:grpSpPr bwMode="auto">
              <a:xfrm rot="-2054998">
                <a:off x="1552" y="3008"/>
                <a:ext cx="192" cy="105"/>
                <a:chOff x="4575" y="1721"/>
                <a:chExt cx="200" cy="102"/>
              </a:xfrm>
            </p:grpSpPr>
            <p:grpSp>
              <p:nvGrpSpPr>
                <p:cNvPr id="79056" name="Group 25"/>
                <p:cNvGrpSpPr>
                  <a:grpSpLocks/>
                </p:cNvGrpSpPr>
                <p:nvPr/>
              </p:nvGrpSpPr>
              <p:grpSpPr bwMode="auto">
                <a:xfrm>
                  <a:off x="4575" y="1721"/>
                  <a:ext cx="200" cy="102"/>
                  <a:chOff x="4070" y="2028"/>
                  <a:chExt cx="164" cy="88"/>
                </a:xfrm>
              </p:grpSpPr>
              <p:sp>
                <p:nvSpPr>
                  <p:cNvPr id="79058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092" y="2028"/>
                    <a:ext cx="111" cy="6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9059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070" y="2058"/>
                    <a:ext cx="164" cy="5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</p:grpSp>
            <p:sp>
              <p:nvSpPr>
                <p:cNvPr id="79057" name="Line 28"/>
                <p:cNvSpPr>
                  <a:spLocks noChangeShapeType="1"/>
                </p:cNvSpPr>
                <p:nvPr/>
              </p:nvSpPr>
              <p:spPr bwMode="auto">
                <a:xfrm>
                  <a:off x="4604" y="1750"/>
                  <a:ext cx="128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052" name="Rectangle 29"/>
              <p:cNvSpPr>
                <a:spLocks noChangeArrowheads="1"/>
              </p:cNvSpPr>
              <p:nvPr/>
            </p:nvSpPr>
            <p:spPr bwMode="auto">
              <a:xfrm>
                <a:off x="1697" y="2939"/>
                <a:ext cx="92" cy="1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b="0"/>
              </a:p>
            </p:txBody>
          </p:sp>
          <p:sp>
            <p:nvSpPr>
              <p:cNvPr id="79053" name="Line 30"/>
              <p:cNvSpPr>
                <a:spLocks noChangeShapeType="1"/>
              </p:cNvSpPr>
              <p:nvPr/>
            </p:nvSpPr>
            <p:spPr bwMode="auto">
              <a:xfrm>
                <a:off x="1674" y="3087"/>
                <a:ext cx="19" cy="3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54" name="Rectangle 31"/>
              <p:cNvSpPr>
                <a:spLocks noChangeArrowheads="1"/>
              </p:cNvSpPr>
              <p:nvPr/>
            </p:nvSpPr>
            <p:spPr bwMode="auto">
              <a:xfrm>
                <a:off x="2505" y="2818"/>
                <a:ext cx="88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b="0"/>
              </a:p>
            </p:txBody>
          </p:sp>
          <p:sp>
            <p:nvSpPr>
              <p:cNvPr id="79055" name="Line 32"/>
              <p:cNvSpPr>
                <a:spLocks noChangeShapeType="1"/>
              </p:cNvSpPr>
              <p:nvPr/>
            </p:nvSpPr>
            <p:spPr bwMode="auto">
              <a:xfrm>
                <a:off x="1653" y="30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035" name="AutoShape 34"/>
            <p:cNvSpPr>
              <a:spLocks noChangeArrowheads="1"/>
            </p:cNvSpPr>
            <p:nvPr/>
          </p:nvSpPr>
          <p:spPr bwMode="auto">
            <a:xfrm flipH="1">
              <a:off x="3538" y="999"/>
              <a:ext cx="33" cy="594"/>
            </a:xfrm>
            <a:prstGeom prst="triangle">
              <a:avLst>
                <a:gd name="adj" fmla="val 50000"/>
              </a:avLst>
            </a:prstGeom>
            <a:solidFill>
              <a:srgbClr val="003399"/>
            </a:solidFill>
            <a:ln w="9525">
              <a:solidFill>
                <a:srgbClr val="0033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/>
            </a:p>
          </p:txBody>
        </p:sp>
        <p:sp>
          <p:nvSpPr>
            <p:cNvPr id="79036" name="AutoShape 35"/>
            <p:cNvSpPr>
              <a:spLocks noChangeArrowheads="1"/>
            </p:cNvSpPr>
            <p:nvPr/>
          </p:nvSpPr>
          <p:spPr bwMode="auto">
            <a:xfrm rot="4436858" flipH="1">
              <a:off x="3522" y="1210"/>
              <a:ext cx="670" cy="84"/>
            </a:xfrm>
            <a:prstGeom prst="rtTriangl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/>
            </a:p>
          </p:txBody>
        </p:sp>
      </p:grpSp>
      <p:sp>
        <p:nvSpPr>
          <p:cNvPr id="78853" name="Rectangle 36"/>
          <p:cNvSpPr>
            <a:spLocks noChangeArrowheads="1"/>
          </p:cNvSpPr>
          <p:nvPr/>
        </p:nvSpPr>
        <p:spPr bwMode="auto">
          <a:xfrm flipH="1">
            <a:off x="5580063" y="2359025"/>
            <a:ext cx="723900" cy="198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b="0"/>
          </a:p>
        </p:txBody>
      </p:sp>
      <p:sp>
        <p:nvSpPr>
          <p:cNvPr id="78854" name="AutoShape 137"/>
          <p:cNvSpPr>
            <a:spLocks noChangeArrowheads="1"/>
          </p:cNvSpPr>
          <p:nvPr/>
        </p:nvSpPr>
        <p:spPr bwMode="auto">
          <a:xfrm>
            <a:off x="4878388" y="2249488"/>
            <a:ext cx="2200275" cy="2295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45" y="10800"/>
                </a:moveTo>
                <a:cubicBezTo>
                  <a:pt x="845" y="16298"/>
                  <a:pt x="5302" y="20755"/>
                  <a:pt x="10800" y="20755"/>
                </a:cubicBezTo>
                <a:cubicBezTo>
                  <a:pt x="16298" y="20755"/>
                  <a:pt x="20755" y="16298"/>
                  <a:pt x="20755" y="10800"/>
                </a:cubicBezTo>
                <a:cubicBezTo>
                  <a:pt x="20755" y="5302"/>
                  <a:pt x="16298" y="845"/>
                  <a:pt x="10800" y="845"/>
                </a:cubicBezTo>
                <a:cubicBezTo>
                  <a:pt x="5302" y="845"/>
                  <a:pt x="845" y="5302"/>
                  <a:pt x="845" y="1080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855" name="Group 138"/>
          <p:cNvGrpSpPr>
            <a:grpSpLocks/>
          </p:cNvGrpSpPr>
          <p:nvPr/>
        </p:nvGrpSpPr>
        <p:grpSpPr bwMode="auto">
          <a:xfrm>
            <a:off x="4240213" y="2232025"/>
            <a:ext cx="176212" cy="171450"/>
            <a:chOff x="2073" y="1448"/>
            <a:chExt cx="111" cy="108"/>
          </a:xfrm>
        </p:grpSpPr>
        <p:sp>
          <p:nvSpPr>
            <p:cNvPr id="79031" name="Line 139"/>
            <p:cNvSpPr>
              <a:spLocks noChangeShapeType="1"/>
            </p:cNvSpPr>
            <p:nvPr/>
          </p:nvSpPr>
          <p:spPr bwMode="auto">
            <a:xfrm flipH="1" flipV="1">
              <a:off x="2073" y="1448"/>
              <a:ext cx="11" cy="10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32" name="Line 140"/>
            <p:cNvSpPr>
              <a:spLocks noChangeShapeType="1"/>
            </p:cNvSpPr>
            <p:nvPr/>
          </p:nvSpPr>
          <p:spPr bwMode="auto">
            <a:xfrm flipV="1">
              <a:off x="2098" y="1519"/>
              <a:ext cx="86" cy="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56" name="Line 141"/>
          <p:cNvSpPr>
            <a:spLocks noChangeShapeType="1"/>
          </p:cNvSpPr>
          <p:nvPr/>
        </p:nvSpPr>
        <p:spPr bwMode="auto">
          <a:xfrm flipH="1" flipV="1">
            <a:off x="4835525" y="782638"/>
            <a:ext cx="369888" cy="7508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7" name="Rectangle 148"/>
          <p:cNvSpPr>
            <a:spLocks noChangeArrowheads="1"/>
          </p:cNvSpPr>
          <p:nvPr/>
        </p:nvSpPr>
        <p:spPr bwMode="auto">
          <a:xfrm>
            <a:off x="4586288" y="5776913"/>
            <a:ext cx="2687637" cy="736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b="0"/>
          </a:p>
        </p:txBody>
      </p:sp>
      <p:sp>
        <p:nvSpPr>
          <p:cNvPr id="78858" name="Rectangle 149"/>
          <p:cNvSpPr>
            <a:spLocks noChangeArrowheads="1"/>
          </p:cNvSpPr>
          <p:nvPr/>
        </p:nvSpPr>
        <p:spPr bwMode="auto">
          <a:xfrm>
            <a:off x="4084638" y="269875"/>
            <a:ext cx="2687637" cy="736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b="0"/>
          </a:p>
        </p:txBody>
      </p:sp>
      <p:sp>
        <p:nvSpPr>
          <p:cNvPr id="78859" name="Rectangle 151"/>
          <p:cNvSpPr>
            <a:spLocks noChangeArrowheads="1"/>
          </p:cNvSpPr>
          <p:nvPr/>
        </p:nvSpPr>
        <p:spPr bwMode="auto">
          <a:xfrm rot="-3963966">
            <a:off x="6313487" y="344488"/>
            <a:ext cx="8477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b="0"/>
          </a:p>
        </p:txBody>
      </p:sp>
      <p:sp>
        <p:nvSpPr>
          <p:cNvPr id="78860" name="Rectangle 152"/>
          <p:cNvSpPr>
            <a:spLocks noChangeArrowheads="1"/>
          </p:cNvSpPr>
          <p:nvPr/>
        </p:nvSpPr>
        <p:spPr bwMode="auto">
          <a:xfrm rot="3404451">
            <a:off x="7111206" y="5941219"/>
            <a:ext cx="3762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b="0"/>
          </a:p>
        </p:txBody>
      </p:sp>
      <p:sp>
        <p:nvSpPr>
          <p:cNvPr id="78861" name="Line 155"/>
          <p:cNvSpPr>
            <a:spLocks noChangeShapeType="1"/>
          </p:cNvSpPr>
          <p:nvPr/>
        </p:nvSpPr>
        <p:spPr bwMode="auto">
          <a:xfrm>
            <a:off x="1127125" y="2554288"/>
            <a:ext cx="14065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2" name="Line 156"/>
          <p:cNvSpPr>
            <a:spLocks noChangeShapeType="1"/>
          </p:cNvSpPr>
          <p:nvPr/>
        </p:nvSpPr>
        <p:spPr bwMode="auto">
          <a:xfrm>
            <a:off x="1150938" y="3036888"/>
            <a:ext cx="14065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3" name="Line 157"/>
          <p:cNvSpPr>
            <a:spLocks noChangeShapeType="1"/>
          </p:cNvSpPr>
          <p:nvPr/>
        </p:nvSpPr>
        <p:spPr bwMode="auto">
          <a:xfrm>
            <a:off x="1141413" y="3571875"/>
            <a:ext cx="14065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4" name="Line 158"/>
          <p:cNvSpPr>
            <a:spLocks noChangeShapeType="1"/>
          </p:cNvSpPr>
          <p:nvPr/>
        </p:nvSpPr>
        <p:spPr bwMode="auto">
          <a:xfrm>
            <a:off x="1017588" y="4097338"/>
            <a:ext cx="14065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5" name="Line 159"/>
          <p:cNvSpPr>
            <a:spLocks noChangeShapeType="1"/>
          </p:cNvSpPr>
          <p:nvPr/>
        </p:nvSpPr>
        <p:spPr bwMode="auto">
          <a:xfrm>
            <a:off x="841375" y="4611688"/>
            <a:ext cx="14065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6" name="Line 160"/>
          <p:cNvSpPr>
            <a:spLocks noChangeShapeType="1"/>
          </p:cNvSpPr>
          <p:nvPr/>
        </p:nvSpPr>
        <p:spPr bwMode="auto">
          <a:xfrm>
            <a:off x="641350" y="5046663"/>
            <a:ext cx="14065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0565" name="Group 53"/>
          <p:cNvGrpSpPr>
            <a:grpSpLocks/>
          </p:cNvGrpSpPr>
          <p:nvPr/>
        </p:nvGrpSpPr>
        <p:grpSpPr bwMode="auto">
          <a:xfrm>
            <a:off x="6792913" y="2890838"/>
            <a:ext cx="2351087" cy="1452562"/>
            <a:chOff x="4279" y="1821"/>
            <a:chExt cx="1481" cy="915"/>
          </a:xfrm>
        </p:grpSpPr>
        <p:sp>
          <p:nvSpPr>
            <p:cNvPr id="78996" name="AutoShape 100"/>
            <p:cNvSpPr>
              <a:spLocks noChangeArrowheads="1"/>
            </p:cNvSpPr>
            <p:nvPr/>
          </p:nvSpPr>
          <p:spPr bwMode="auto">
            <a:xfrm rot="5400000" flipH="1">
              <a:off x="4600" y="1751"/>
              <a:ext cx="33" cy="594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/>
            </a:p>
          </p:txBody>
        </p:sp>
        <p:grpSp>
          <p:nvGrpSpPr>
            <p:cNvPr id="78997" name="Group 55"/>
            <p:cNvGrpSpPr>
              <a:grpSpLocks/>
            </p:cNvGrpSpPr>
            <p:nvPr/>
          </p:nvGrpSpPr>
          <p:grpSpPr bwMode="auto">
            <a:xfrm>
              <a:off x="4279" y="1821"/>
              <a:ext cx="1481" cy="915"/>
              <a:chOff x="4279" y="1821"/>
              <a:chExt cx="1481" cy="915"/>
            </a:xfrm>
          </p:grpSpPr>
          <p:grpSp>
            <p:nvGrpSpPr>
              <p:cNvPr id="78998" name="Group 70"/>
              <p:cNvGrpSpPr>
                <a:grpSpLocks/>
              </p:cNvGrpSpPr>
              <p:nvPr/>
            </p:nvGrpSpPr>
            <p:grpSpPr bwMode="auto">
              <a:xfrm rot="5400000" flipH="1">
                <a:off x="4449" y="1651"/>
                <a:ext cx="489" cy="830"/>
                <a:chOff x="2741" y="1386"/>
                <a:chExt cx="574" cy="830"/>
              </a:xfrm>
            </p:grpSpPr>
            <p:grpSp>
              <p:nvGrpSpPr>
                <p:cNvPr id="79000" name="Group 71"/>
                <p:cNvGrpSpPr>
                  <a:grpSpLocks/>
                </p:cNvGrpSpPr>
                <p:nvPr/>
              </p:nvGrpSpPr>
              <p:grpSpPr bwMode="auto">
                <a:xfrm>
                  <a:off x="2950" y="1386"/>
                  <a:ext cx="365" cy="236"/>
                  <a:chOff x="1490" y="2730"/>
                  <a:chExt cx="1188" cy="825"/>
                </a:xfrm>
              </p:grpSpPr>
              <p:grpSp>
                <p:nvGrpSpPr>
                  <p:cNvPr id="79004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193" y="3271"/>
                    <a:ext cx="485" cy="284"/>
                    <a:chOff x="4070" y="2028"/>
                    <a:chExt cx="164" cy="88"/>
                  </a:xfrm>
                </p:grpSpPr>
                <p:sp>
                  <p:nvSpPr>
                    <p:cNvPr id="79029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92" y="2028"/>
                      <a:ext cx="111" cy="66"/>
                    </a:xfrm>
                    <a:prstGeom prst="ellipse">
                      <a:avLst/>
                    </a:prstGeom>
                    <a:solidFill>
                      <a:srgbClr val="003399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 b="0"/>
                    </a:p>
                  </p:txBody>
                </p:sp>
                <p:sp>
                  <p:nvSpPr>
                    <p:cNvPr id="79030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70" y="2058"/>
                      <a:ext cx="164" cy="5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 b="0"/>
                    </a:p>
                  </p:txBody>
                </p:sp>
              </p:grpSp>
              <p:sp>
                <p:nvSpPr>
                  <p:cNvPr id="79005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888" y="2730"/>
                    <a:ext cx="710" cy="543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9006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1651" y="2866"/>
                    <a:ext cx="237" cy="378"/>
                  </a:xfrm>
                  <a:prstGeom prst="rect">
                    <a:avLst/>
                  </a:prstGeom>
                  <a:solidFill>
                    <a:srgbClr val="9900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9007" name="AutoShape 77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2155" y="3275"/>
                    <a:ext cx="77" cy="4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5891 w 21600"/>
                      <a:gd name="T13" fmla="*/ 5635 h 21600"/>
                      <a:gd name="T14" fmla="*/ 15709 w 21600"/>
                      <a:gd name="T15" fmla="*/ 1596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8100" y="21600"/>
                        </a:lnTo>
                        <a:lnTo>
                          <a:pt x="135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08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2143" y="3271"/>
                    <a:ext cx="0" cy="2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9009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2143" y="3279"/>
                    <a:ext cx="0" cy="72"/>
                    <a:chOff x="3924" y="2100"/>
                    <a:chExt cx="0" cy="70"/>
                  </a:xfrm>
                </p:grpSpPr>
                <p:sp>
                  <p:nvSpPr>
                    <p:cNvPr id="79027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2110"/>
                      <a:ext cx="0" cy="4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028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2100"/>
                      <a:ext cx="0" cy="7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010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3361"/>
                    <a:ext cx="32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01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3366"/>
                    <a:ext cx="162" cy="8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012" name="Line 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20" y="3361"/>
                    <a:ext cx="165" cy="83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013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2420" y="3421"/>
                    <a:ext cx="0" cy="29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014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1490" y="2984"/>
                    <a:ext cx="163" cy="245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9015" name="Rectangle 87"/>
                  <p:cNvSpPr>
                    <a:spLocks noChangeArrowheads="1"/>
                  </p:cNvSpPr>
                  <p:nvPr/>
                </p:nvSpPr>
                <p:spPr bwMode="auto">
                  <a:xfrm rot="-1391916">
                    <a:off x="1500" y="3218"/>
                    <a:ext cx="73" cy="28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9016" name="AutoShape 88"/>
                  <p:cNvSpPr>
                    <a:spLocks noChangeArrowheads="1"/>
                  </p:cNvSpPr>
                  <p:nvPr/>
                </p:nvSpPr>
                <p:spPr bwMode="auto">
                  <a:xfrm rot="1357191" flipV="1">
                    <a:off x="1668" y="3235"/>
                    <a:ext cx="42" cy="7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629 w 21600"/>
                      <a:gd name="T13" fmla="*/ 4563 h 21600"/>
                      <a:gd name="T14" fmla="*/ 16971 w 21600"/>
                      <a:gd name="T15" fmla="*/ 1703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00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17" name="AutoShape 89"/>
                  <p:cNvSpPr>
                    <a:spLocks noChangeArrowheads="1"/>
                  </p:cNvSpPr>
                  <p:nvPr/>
                </p:nvSpPr>
                <p:spPr bwMode="auto">
                  <a:xfrm rot="114825" flipV="1">
                    <a:off x="1790" y="3243"/>
                    <a:ext cx="30" cy="3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320 w 21600"/>
                      <a:gd name="T13" fmla="*/ 4431 h 21600"/>
                      <a:gd name="T14" fmla="*/ 17280 w 21600"/>
                      <a:gd name="T15" fmla="*/ 1716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00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9018" name="Group 90"/>
                  <p:cNvGrpSpPr>
                    <a:grpSpLocks/>
                  </p:cNvGrpSpPr>
                  <p:nvPr/>
                </p:nvGrpSpPr>
                <p:grpSpPr bwMode="auto">
                  <a:xfrm rot="-2054998">
                    <a:off x="1552" y="3008"/>
                    <a:ext cx="192" cy="105"/>
                    <a:chOff x="4575" y="1721"/>
                    <a:chExt cx="200" cy="102"/>
                  </a:xfrm>
                </p:grpSpPr>
                <p:grpSp>
                  <p:nvGrpSpPr>
                    <p:cNvPr id="79023" name="Group 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75" y="1721"/>
                      <a:ext cx="200" cy="102"/>
                      <a:chOff x="4070" y="2028"/>
                      <a:chExt cx="164" cy="88"/>
                    </a:xfrm>
                  </p:grpSpPr>
                  <p:sp>
                    <p:nvSpPr>
                      <p:cNvPr id="79025" name="Oval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92" y="2028"/>
                        <a:ext cx="111" cy="66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fr-FR" b="0"/>
                      </a:p>
                    </p:txBody>
                  </p:sp>
                  <p:sp>
                    <p:nvSpPr>
                      <p:cNvPr id="79026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70" y="2058"/>
                        <a:ext cx="164" cy="5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b="0"/>
                      </a:p>
                    </p:txBody>
                  </p:sp>
                </p:grpSp>
                <p:sp>
                  <p:nvSpPr>
                    <p:cNvPr id="79024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4" y="1750"/>
                      <a:ext cx="12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019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1697" y="2939"/>
                    <a:ext cx="92" cy="19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9020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3087"/>
                    <a:ext cx="19" cy="31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02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2505" y="2818"/>
                    <a:ext cx="88" cy="144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902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3036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9001" name="AutoShape 100"/>
                <p:cNvSpPr>
                  <a:spLocks noChangeArrowheads="1"/>
                </p:cNvSpPr>
                <p:nvPr/>
              </p:nvSpPr>
              <p:spPr bwMode="auto">
                <a:xfrm>
                  <a:off x="3210" y="1604"/>
                  <a:ext cx="39" cy="5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3399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b="0"/>
                </a:p>
              </p:txBody>
            </p:sp>
            <p:sp>
              <p:nvSpPr>
                <p:cNvPr id="79002" name="AutoShape 101"/>
                <p:cNvSpPr>
                  <a:spLocks noChangeArrowheads="1"/>
                </p:cNvSpPr>
                <p:nvPr/>
              </p:nvSpPr>
              <p:spPr bwMode="auto">
                <a:xfrm rot="-4436858">
                  <a:off x="2540" y="1808"/>
                  <a:ext cx="670" cy="98"/>
                </a:xfrm>
                <a:prstGeom prst="rtTriangle">
                  <a:avLst/>
                </a:prstGeom>
                <a:solidFill>
                  <a:srgbClr val="990000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b="0"/>
                </a:p>
              </p:txBody>
            </p:sp>
            <p:sp>
              <p:nvSpPr>
                <p:cNvPr id="79003" name="Rectangle 102"/>
                <p:cNvSpPr>
                  <a:spLocks noChangeArrowheads="1"/>
                </p:cNvSpPr>
                <p:nvPr/>
              </p:nvSpPr>
              <p:spPr bwMode="auto">
                <a:xfrm>
                  <a:off x="2741" y="2091"/>
                  <a:ext cx="535" cy="125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b="0"/>
                </a:p>
              </p:txBody>
            </p:sp>
          </p:grpSp>
          <p:sp>
            <p:nvSpPr>
              <p:cNvPr id="78999" name="Text Box 167"/>
              <p:cNvSpPr txBox="1">
                <a:spLocks noChangeArrowheads="1"/>
              </p:cNvSpPr>
              <p:nvPr/>
            </p:nvSpPr>
            <p:spPr bwMode="auto">
              <a:xfrm>
                <a:off x="4608" y="2135"/>
                <a:ext cx="1152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400"/>
                  <a:t>SLSTR (no S1-4 channels) &amp; SRAL/MWR  sensing;</a:t>
                </a:r>
              </a:p>
              <a:p>
                <a:pPr eaLnBrk="1" hangingPunct="1"/>
                <a:r>
                  <a:rPr lang="en-GB" sz="1400"/>
                  <a:t>Orbit manoeuvres</a:t>
                </a:r>
                <a:endParaRPr lang="en-US" sz="1400"/>
              </a:p>
            </p:txBody>
          </p:sp>
        </p:grpSp>
      </p:grpSp>
      <p:grpSp>
        <p:nvGrpSpPr>
          <p:cNvPr id="320601" name="Group 89"/>
          <p:cNvGrpSpPr>
            <a:grpSpLocks/>
          </p:cNvGrpSpPr>
          <p:nvPr/>
        </p:nvGrpSpPr>
        <p:grpSpPr bwMode="auto">
          <a:xfrm>
            <a:off x="5294313" y="4270375"/>
            <a:ext cx="2573337" cy="2293938"/>
            <a:chOff x="3335" y="2690"/>
            <a:chExt cx="1621" cy="1445"/>
          </a:xfrm>
        </p:grpSpPr>
        <p:sp>
          <p:nvSpPr>
            <p:cNvPr id="78960" name="AutoShape 67"/>
            <p:cNvSpPr>
              <a:spLocks noChangeArrowheads="1"/>
            </p:cNvSpPr>
            <p:nvPr/>
          </p:nvSpPr>
          <p:spPr bwMode="auto">
            <a:xfrm rot="10800000" flipH="1">
              <a:off x="3788" y="2762"/>
              <a:ext cx="33" cy="594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fr-FR" b="0"/>
            </a:p>
          </p:txBody>
        </p:sp>
        <p:grpSp>
          <p:nvGrpSpPr>
            <p:cNvPr id="78961" name="Group 91"/>
            <p:cNvGrpSpPr>
              <a:grpSpLocks/>
            </p:cNvGrpSpPr>
            <p:nvPr/>
          </p:nvGrpSpPr>
          <p:grpSpPr bwMode="auto">
            <a:xfrm>
              <a:off x="3335" y="2690"/>
              <a:ext cx="1621" cy="1445"/>
              <a:chOff x="3335" y="2690"/>
              <a:chExt cx="1621" cy="1445"/>
            </a:xfrm>
          </p:grpSpPr>
          <p:grpSp>
            <p:nvGrpSpPr>
              <p:cNvPr id="78962" name="Group 37"/>
              <p:cNvGrpSpPr>
                <a:grpSpLocks/>
              </p:cNvGrpSpPr>
              <p:nvPr/>
            </p:nvGrpSpPr>
            <p:grpSpPr bwMode="auto">
              <a:xfrm rot="10800000" flipH="1">
                <a:off x="3546" y="2690"/>
                <a:ext cx="489" cy="830"/>
                <a:chOff x="2741" y="1386"/>
                <a:chExt cx="574" cy="830"/>
              </a:xfrm>
            </p:grpSpPr>
            <p:grpSp>
              <p:nvGrpSpPr>
                <p:cNvPr id="78965" name="Group 38"/>
                <p:cNvGrpSpPr>
                  <a:grpSpLocks/>
                </p:cNvGrpSpPr>
                <p:nvPr/>
              </p:nvGrpSpPr>
              <p:grpSpPr bwMode="auto">
                <a:xfrm>
                  <a:off x="2950" y="1386"/>
                  <a:ext cx="365" cy="236"/>
                  <a:chOff x="1490" y="2730"/>
                  <a:chExt cx="1188" cy="825"/>
                </a:xfrm>
              </p:grpSpPr>
              <p:grpSp>
                <p:nvGrpSpPr>
                  <p:cNvPr id="78969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193" y="3271"/>
                    <a:ext cx="485" cy="284"/>
                    <a:chOff x="4070" y="2028"/>
                    <a:chExt cx="164" cy="88"/>
                  </a:xfrm>
                </p:grpSpPr>
                <p:sp>
                  <p:nvSpPr>
                    <p:cNvPr id="78994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92" y="2028"/>
                      <a:ext cx="111" cy="66"/>
                    </a:xfrm>
                    <a:prstGeom prst="ellipse">
                      <a:avLst/>
                    </a:prstGeom>
                    <a:solidFill>
                      <a:srgbClr val="003399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fr-FR" b="0"/>
                    </a:p>
                  </p:txBody>
                </p:sp>
                <p:sp>
                  <p:nvSpPr>
                    <p:cNvPr id="78995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70" y="2058"/>
                      <a:ext cx="164" cy="5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 b="0"/>
                    </a:p>
                  </p:txBody>
                </p:sp>
              </p:grpSp>
              <p:sp>
                <p:nvSpPr>
                  <p:cNvPr id="78970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888" y="2730"/>
                    <a:ext cx="710" cy="543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8971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651" y="2866"/>
                    <a:ext cx="237" cy="378"/>
                  </a:xfrm>
                  <a:prstGeom prst="rect">
                    <a:avLst/>
                  </a:prstGeom>
                  <a:solidFill>
                    <a:srgbClr val="9900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8972" name="AutoShape 44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2155" y="3275"/>
                    <a:ext cx="77" cy="4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5891 w 21600"/>
                      <a:gd name="T13" fmla="*/ 5635 h 21600"/>
                      <a:gd name="T14" fmla="*/ 15709 w 21600"/>
                      <a:gd name="T15" fmla="*/ 1596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8100" y="21600"/>
                        </a:lnTo>
                        <a:lnTo>
                          <a:pt x="135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73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143" y="3271"/>
                    <a:ext cx="0" cy="2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8974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2143" y="3279"/>
                    <a:ext cx="0" cy="72"/>
                    <a:chOff x="3924" y="2100"/>
                    <a:chExt cx="0" cy="70"/>
                  </a:xfrm>
                </p:grpSpPr>
                <p:sp>
                  <p:nvSpPr>
                    <p:cNvPr id="78992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2110"/>
                      <a:ext cx="0" cy="4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93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2100"/>
                      <a:ext cx="0" cy="7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97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3361"/>
                    <a:ext cx="32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976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3366"/>
                    <a:ext cx="162" cy="8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977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20" y="3361"/>
                    <a:ext cx="165" cy="83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978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420" y="3421"/>
                    <a:ext cx="0" cy="29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979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1490" y="2984"/>
                    <a:ext cx="163" cy="245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8980" name="Rectangle 54"/>
                  <p:cNvSpPr>
                    <a:spLocks noChangeArrowheads="1"/>
                  </p:cNvSpPr>
                  <p:nvPr/>
                </p:nvSpPr>
                <p:spPr bwMode="auto">
                  <a:xfrm rot="-1391916">
                    <a:off x="1500" y="3218"/>
                    <a:ext cx="73" cy="28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8981" name="AutoShape 55"/>
                  <p:cNvSpPr>
                    <a:spLocks noChangeArrowheads="1"/>
                  </p:cNvSpPr>
                  <p:nvPr/>
                </p:nvSpPr>
                <p:spPr bwMode="auto">
                  <a:xfrm rot="1357191" flipV="1">
                    <a:off x="1668" y="3235"/>
                    <a:ext cx="42" cy="7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629 w 21600"/>
                      <a:gd name="T13" fmla="*/ 4563 h 21600"/>
                      <a:gd name="T14" fmla="*/ 16971 w 21600"/>
                      <a:gd name="T15" fmla="*/ 1703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00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82" name="AutoShape 56"/>
                  <p:cNvSpPr>
                    <a:spLocks noChangeArrowheads="1"/>
                  </p:cNvSpPr>
                  <p:nvPr/>
                </p:nvSpPr>
                <p:spPr bwMode="auto">
                  <a:xfrm rot="114825" flipV="1">
                    <a:off x="1790" y="3243"/>
                    <a:ext cx="30" cy="3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320 w 21600"/>
                      <a:gd name="T13" fmla="*/ 4431 h 21600"/>
                      <a:gd name="T14" fmla="*/ 17280 w 21600"/>
                      <a:gd name="T15" fmla="*/ 17169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00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8983" name="Group 57"/>
                  <p:cNvGrpSpPr>
                    <a:grpSpLocks/>
                  </p:cNvGrpSpPr>
                  <p:nvPr/>
                </p:nvGrpSpPr>
                <p:grpSpPr bwMode="auto">
                  <a:xfrm rot="-2054998">
                    <a:off x="1552" y="3008"/>
                    <a:ext cx="192" cy="105"/>
                    <a:chOff x="4575" y="1721"/>
                    <a:chExt cx="200" cy="102"/>
                  </a:xfrm>
                </p:grpSpPr>
                <p:grpSp>
                  <p:nvGrpSpPr>
                    <p:cNvPr id="78988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75" y="1721"/>
                      <a:ext cx="200" cy="102"/>
                      <a:chOff x="4070" y="2028"/>
                      <a:chExt cx="164" cy="88"/>
                    </a:xfrm>
                  </p:grpSpPr>
                  <p:sp>
                    <p:nvSpPr>
                      <p:cNvPr id="78990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92" y="2028"/>
                        <a:ext cx="111" cy="66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fr-FR" b="0"/>
                      </a:p>
                    </p:txBody>
                  </p:sp>
                  <p:sp>
                    <p:nvSpPr>
                      <p:cNvPr id="78991" name="Rectangle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70" y="2058"/>
                        <a:ext cx="164" cy="5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b="0"/>
                      </a:p>
                    </p:txBody>
                  </p:sp>
                </p:grpSp>
                <p:sp>
                  <p:nvSpPr>
                    <p:cNvPr id="78989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4" y="1750"/>
                      <a:ext cx="12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984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697" y="2939"/>
                    <a:ext cx="92" cy="19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8985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674" y="3087"/>
                    <a:ext cx="19" cy="31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986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2505" y="2818"/>
                    <a:ext cx="88" cy="144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8987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653" y="3036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966" name="AutoShape 67"/>
                <p:cNvSpPr>
                  <a:spLocks noChangeArrowheads="1"/>
                </p:cNvSpPr>
                <p:nvPr/>
              </p:nvSpPr>
              <p:spPr bwMode="auto">
                <a:xfrm>
                  <a:off x="3210" y="1604"/>
                  <a:ext cx="39" cy="5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3399"/>
                </a:solid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b="0"/>
                </a:p>
              </p:txBody>
            </p:sp>
            <p:sp>
              <p:nvSpPr>
                <p:cNvPr id="78967" name="AutoShape 68"/>
                <p:cNvSpPr>
                  <a:spLocks noChangeArrowheads="1"/>
                </p:cNvSpPr>
                <p:nvPr/>
              </p:nvSpPr>
              <p:spPr bwMode="auto">
                <a:xfrm rot="-4436858">
                  <a:off x="2540" y="1808"/>
                  <a:ext cx="670" cy="98"/>
                </a:xfrm>
                <a:prstGeom prst="rtTriangle">
                  <a:avLst/>
                </a:prstGeom>
                <a:solidFill>
                  <a:srgbClr val="990000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b="0"/>
                </a:p>
              </p:txBody>
            </p:sp>
            <p:sp>
              <p:nvSpPr>
                <p:cNvPr id="78968" name="Rectangle 69"/>
                <p:cNvSpPr>
                  <a:spLocks noChangeArrowheads="1"/>
                </p:cNvSpPr>
                <p:nvPr/>
              </p:nvSpPr>
              <p:spPr bwMode="auto">
                <a:xfrm>
                  <a:off x="2741" y="2091"/>
                  <a:ext cx="535" cy="125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b="0"/>
                </a:p>
              </p:txBody>
            </p:sp>
          </p:grpSp>
          <p:sp>
            <p:nvSpPr>
              <p:cNvPr id="78963" name="Text Box 169"/>
              <p:cNvSpPr txBox="1">
                <a:spLocks noChangeArrowheads="1"/>
              </p:cNvSpPr>
              <p:nvPr/>
            </p:nvSpPr>
            <p:spPr bwMode="auto">
              <a:xfrm>
                <a:off x="3335" y="3534"/>
                <a:ext cx="1621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400"/>
                  <a:t>OLCI &amp; SLSTR Solar calibration</a:t>
                </a:r>
              </a:p>
              <a:p>
                <a:pPr eaLnBrk="1" hangingPunct="1"/>
                <a:r>
                  <a:rPr lang="en-GB" sz="1400"/>
                  <a:t>(OLCI: 2x per month</a:t>
                </a:r>
              </a:p>
              <a:p>
                <a:pPr eaLnBrk="1" hangingPunct="1"/>
                <a:r>
                  <a:rPr lang="en-GB" sz="1400"/>
                  <a:t>SLSTR: 1 per orbit)</a:t>
                </a:r>
                <a:endParaRPr lang="en-US" sz="1400"/>
              </a:p>
            </p:txBody>
          </p:sp>
          <p:sp>
            <p:nvSpPr>
              <p:cNvPr id="78964" name="Line 170"/>
              <p:cNvSpPr>
                <a:spLocks noChangeShapeType="1"/>
              </p:cNvSpPr>
              <p:nvPr/>
            </p:nvSpPr>
            <p:spPr bwMode="auto">
              <a:xfrm>
                <a:off x="3401" y="3456"/>
                <a:ext cx="295" cy="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0638" name="Oval 145"/>
          <p:cNvSpPr>
            <a:spLocks noChangeArrowheads="1"/>
          </p:cNvSpPr>
          <p:nvPr/>
        </p:nvSpPr>
        <p:spPr bwMode="auto">
          <a:xfrm>
            <a:off x="3071813" y="455613"/>
            <a:ext cx="5835650" cy="5865812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b="0"/>
          </a:p>
        </p:txBody>
      </p:sp>
      <p:grpSp>
        <p:nvGrpSpPr>
          <p:cNvPr id="320639" name="Group 127"/>
          <p:cNvGrpSpPr>
            <a:grpSpLocks/>
          </p:cNvGrpSpPr>
          <p:nvPr/>
        </p:nvGrpSpPr>
        <p:grpSpPr bwMode="auto">
          <a:xfrm>
            <a:off x="6154738" y="439738"/>
            <a:ext cx="2667000" cy="5513387"/>
            <a:chOff x="3877" y="277"/>
            <a:chExt cx="1680" cy="3473"/>
          </a:xfrm>
        </p:grpSpPr>
        <p:sp>
          <p:nvSpPr>
            <p:cNvPr id="78953" name="Line 171"/>
            <p:cNvSpPr>
              <a:spLocks noChangeShapeType="1"/>
            </p:cNvSpPr>
            <p:nvPr/>
          </p:nvSpPr>
          <p:spPr bwMode="auto">
            <a:xfrm>
              <a:off x="4401" y="402"/>
              <a:ext cx="12" cy="5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4" name="Line 172"/>
            <p:cNvSpPr>
              <a:spLocks noChangeShapeType="1"/>
            </p:cNvSpPr>
            <p:nvPr/>
          </p:nvSpPr>
          <p:spPr bwMode="auto">
            <a:xfrm flipV="1">
              <a:off x="4401" y="378"/>
              <a:ext cx="45" cy="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5" name="Line 173"/>
            <p:cNvSpPr>
              <a:spLocks noChangeShapeType="1"/>
            </p:cNvSpPr>
            <p:nvPr/>
          </p:nvSpPr>
          <p:spPr bwMode="auto">
            <a:xfrm flipV="1">
              <a:off x="4686" y="3693"/>
              <a:ext cx="0" cy="5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6" name="Line 174"/>
            <p:cNvSpPr>
              <a:spLocks noChangeShapeType="1"/>
            </p:cNvSpPr>
            <p:nvPr/>
          </p:nvSpPr>
          <p:spPr bwMode="auto">
            <a:xfrm>
              <a:off x="4686" y="3744"/>
              <a:ext cx="48" cy="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7" name="Line 143"/>
            <p:cNvSpPr>
              <a:spLocks noChangeShapeType="1"/>
            </p:cNvSpPr>
            <p:nvPr/>
          </p:nvSpPr>
          <p:spPr bwMode="auto">
            <a:xfrm flipV="1">
              <a:off x="3877" y="394"/>
              <a:ext cx="521" cy="1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8" name="Line 144"/>
            <p:cNvSpPr>
              <a:spLocks noChangeShapeType="1"/>
            </p:cNvSpPr>
            <p:nvPr/>
          </p:nvSpPr>
          <p:spPr bwMode="auto">
            <a:xfrm>
              <a:off x="3931" y="2812"/>
              <a:ext cx="755" cy="9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9" name="Text Box 175"/>
            <p:cNvSpPr txBox="1">
              <a:spLocks noChangeArrowheads="1"/>
            </p:cNvSpPr>
            <p:nvPr/>
          </p:nvSpPr>
          <p:spPr bwMode="auto">
            <a:xfrm>
              <a:off x="4625" y="277"/>
              <a:ext cx="9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0"/>
                <a:t>Eclipse zone</a:t>
              </a:r>
              <a:endParaRPr lang="en-US" sz="1800" b="0"/>
            </a:p>
          </p:txBody>
        </p:sp>
      </p:grpSp>
      <p:grpSp>
        <p:nvGrpSpPr>
          <p:cNvPr id="78871" name="Group 135"/>
          <p:cNvGrpSpPr>
            <a:grpSpLocks/>
          </p:cNvGrpSpPr>
          <p:nvPr/>
        </p:nvGrpSpPr>
        <p:grpSpPr bwMode="auto">
          <a:xfrm>
            <a:off x="2733675" y="368300"/>
            <a:ext cx="2328863" cy="5953125"/>
            <a:chOff x="1722" y="232"/>
            <a:chExt cx="1467" cy="3750"/>
          </a:xfrm>
        </p:grpSpPr>
        <p:sp>
          <p:nvSpPr>
            <p:cNvPr id="320648" name="Rectangle 136"/>
            <p:cNvSpPr>
              <a:spLocks noChangeArrowheads="1"/>
            </p:cNvSpPr>
            <p:nvPr/>
          </p:nvSpPr>
          <p:spPr bwMode="auto">
            <a:xfrm>
              <a:off x="2426" y="3339"/>
              <a:ext cx="737" cy="6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b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78951" name="Rectangle 150"/>
            <p:cNvSpPr>
              <a:spLocks noChangeArrowheads="1"/>
            </p:cNvSpPr>
            <p:nvPr/>
          </p:nvSpPr>
          <p:spPr bwMode="auto">
            <a:xfrm>
              <a:off x="2290" y="232"/>
              <a:ext cx="899" cy="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b="0"/>
            </a:p>
          </p:txBody>
        </p:sp>
        <p:sp>
          <p:nvSpPr>
            <p:cNvPr id="78952" name="Rectangle 146"/>
            <p:cNvSpPr>
              <a:spLocks noChangeArrowheads="1"/>
            </p:cNvSpPr>
            <p:nvPr/>
          </p:nvSpPr>
          <p:spPr bwMode="auto">
            <a:xfrm>
              <a:off x="1722" y="569"/>
              <a:ext cx="646" cy="3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b="0"/>
            </a:p>
          </p:txBody>
        </p:sp>
      </p:grpSp>
      <p:grpSp>
        <p:nvGrpSpPr>
          <p:cNvPr id="320651" name="Group 139"/>
          <p:cNvGrpSpPr>
            <a:grpSpLocks/>
          </p:cNvGrpSpPr>
          <p:nvPr/>
        </p:nvGrpSpPr>
        <p:grpSpPr bwMode="auto">
          <a:xfrm>
            <a:off x="3027363" y="2879725"/>
            <a:ext cx="2117725" cy="1520825"/>
            <a:chOff x="1907" y="1814"/>
            <a:chExt cx="1334" cy="958"/>
          </a:xfrm>
        </p:grpSpPr>
        <p:sp>
          <p:nvSpPr>
            <p:cNvPr id="78916" name="AutoShape 135"/>
            <p:cNvSpPr>
              <a:spLocks noChangeArrowheads="1"/>
            </p:cNvSpPr>
            <p:nvPr/>
          </p:nvSpPr>
          <p:spPr bwMode="auto">
            <a:xfrm rot="5400000" flipV="1">
              <a:off x="2847" y="1883"/>
              <a:ext cx="40" cy="594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b="0"/>
            </a:p>
          </p:txBody>
        </p:sp>
        <p:sp>
          <p:nvSpPr>
            <p:cNvPr id="78917" name="AutoShape 134"/>
            <p:cNvSpPr>
              <a:spLocks noChangeArrowheads="1"/>
            </p:cNvSpPr>
            <p:nvPr/>
          </p:nvSpPr>
          <p:spPr bwMode="auto">
            <a:xfrm rot="9836858" flipV="1">
              <a:off x="2536" y="1978"/>
              <a:ext cx="670" cy="100"/>
            </a:xfrm>
            <a:prstGeom prst="rtTriangl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/>
            </a:p>
          </p:txBody>
        </p:sp>
        <p:sp>
          <p:nvSpPr>
            <p:cNvPr id="78918" name="AutoShape 104"/>
            <p:cNvSpPr>
              <a:spLocks noChangeArrowheads="1"/>
            </p:cNvSpPr>
            <p:nvPr/>
          </p:nvSpPr>
          <p:spPr bwMode="auto">
            <a:xfrm rot="5400000" flipV="1">
              <a:off x="2825" y="1819"/>
              <a:ext cx="64" cy="603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b="0"/>
            </a:p>
          </p:txBody>
        </p:sp>
        <p:grpSp>
          <p:nvGrpSpPr>
            <p:cNvPr id="78919" name="Group 105"/>
            <p:cNvGrpSpPr>
              <a:grpSpLocks/>
            </p:cNvGrpSpPr>
            <p:nvPr/>
          </p:nvGrpSpPr>
          <p:grpSpPr bwMode="auto">
            <a:xfrm rot="5400000" flipV="1">
              <a:off x="2342" y="2144"/>
              <a:ext cx="371" cy="236"/>
              <a:chOff x="1490" y="2730"/>
              <a:chExt cx="1188" cy="825"/>
            </a:xfrm>
          </p:grpSpPr>
          <p:grpSp>
            <p:nvGrpSpPr>
              <p:cNvPr id="78923" name="Group 106"/>
              <p:cNvGrpSpPr>
                <a:grpSpLocks/>
              </p:cNvGrpSpPr>
              <p:nvPr/>
            </p:nvGrpSpPr>
            <p:grpSpPr bwMode="auto">
              <a:xfrm>
                <a:off x="2193" y="3271"/>
                <a:ext cx="485" cy="284"/>
                <a:chOff x="4070" y="2028"/>
                <a:chExt cx="164" cy="88"/>
              </a:xfrm>
            </p:grpSpPr>
            <p:sp>
              <p:nvSpPr>
                <p:cNvPr id="78948" name="Oval 107"/>
                <p:cNvSpPr>
                  <a:spLocks noChangeArrowheads="1"/>
                </p:cNvSpPr>
                <p:nvPr/>
              </p:nvSpPr>
              <p:spPr bwMode="auto">
                <a:xfrm>
                  <a:off x="4092" y="2028"/>
                  <a:ext cx="111" cy="66"/>
                </a:xfrm>
                <a:prstGeom prst="ellipse">
                  <a:avLst/>
                </a:prstGeom>
                <a:solidFill>
                  <a:srgbClr val="003399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fr-FR" b="0"/>
                </a:p>
              </p:txBody>
            </p:sp>
            <p:sp>
              <p:nvSpPr>
                <p:cNvPr id="78949" name="Rectangle 108"/>
                <p:cNvSpPr>
                  <a:spLocks noChangeArrowheads="1"/>
                </p:cNvSpPr>
                <p:nvPr/>
              </p:nvSpPr>
              <p:spPr bwMode="auto">
                <a:xfrm>
                  <a:off x="4070" y="2058"/>
                  <a:ext cx="164" cy="5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fr-FR" b="0"/>
                </a:p>
              </p:txBody>
            </p:sp>
          </p:grpSp>
          <p:sp>
            <p:nvSpPr>
              <p:cNvPr id="78924" name="Rectangle 109"/>
              <p:cNvSpPr>
                <a:spLocks noChangeArrowheads="1"/>
              </p:cNvSpPr>
              <p:nvPr/>
            </p:nvSpPr>
            <p:spPr bwMode="auto">
              <a:xfrm>
                <a:off x="1888" y="2730"/>
                <a:ext cx="710" cy="5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925" name="Rectangle 110"/>
              <p:cNvSpPr>
                <a:spLocks noChangeArrowheads="1"/>
              </p:cNvSpPr>
              <p:nvPr/>
            </p:nvSpPr>
            <p:spPr bwMode="auto">
              <a:xfrm>
                <a:off x="1651" y="2866"/>
                <a:ext cx="237" cy="378"/>
              </a:xfrm>
              <a:prstGeom prst="rect">
                <a:avLst/>
              </a:pr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926" name="AutoShape 111"/>
              <p:cNvSpPr>
                <a:spLocks noChangeArrowheads="1"/>
              </p:cNvSpPr>
              <p:nvPr/>
            </p:nvSpPr>
            <p:spPr bwMode="auto">
              <a:xfrm rot="10800000">
                <a:off x="2155" y="3275"/>
                <a:ext cx="77" cy="4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891 w 21600"/>
                  <a:gd name="T13" fmla="*/ 5635 h 21600"/>
                  <a:gd name="T14" fmla="*/ 15709 w 21600"/>
                  <a:gd name="T15" fmla="*/ 1596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100" y="21600"/>
                    </a:lnTo>
                    <a:lnTo>
                      <a:pt x="135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78927" name="Line 112"/>
              <p:cNvSpPr>
                <a:spLocks noChangeShapeType="1"/>
              </p:cNvSpPr>
              <p:nvPr/>
            </p:nvSpPr>
            <p:spPr bwMode="auto">
              <a:xfrm>
                <a:off x="2143" y="3271"/>
                <a:ext cx="0" cy="2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8928" name="Group 113"/>
              <p:cNvGrpSpPr>
                <a:grpSpLocks/>
              </p:cNvGrpSpPr>
              <p:nvPr/>
            </p:nvGrpSpPr>
            <p:grpSpPr bwMode="auto">
              <a:xfrm>
                <a:off x="2143" y="3279"/>
                <a:ext cx="0" cy="72"/>
                <a:chOff x="3924" y="2100"/>
                <a:chExt cx="0" cy="70"/>
              </a:xfrm>
            </p:grpSpPr>
            <p:sp>
              <p:nvSpPr>
                <p:cNvPr id="78946" name="Line 114"/>
                <p:cNvSpPr>
                  <a:spLocks noChangeShapeType="1"/>
                </p:cNvSpPr>
                <p:nvPr/>
              </p:nvSpPr>
              <p:spPr bwMode="auto">
                <a:xfrm>
                  <a:off x="3924" y="2110"/>
                  <a:ext cx="0" cy="44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947" name="Line 115"/>
                <p:cNvSpPr>
                  <a:spLocks noChangeShapeType="1"/>
                </p:cNvSpPr>
                <p:nvPr/>
              </p:nvSpPr>
              <p:spPr bwMode="auto">
                <a:xfrm>
                  <a:off x="3924" y="2100"/>
                  <a:ext cx="0" cy="70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8929" name="Line 116"/>
              <p:cNvSpPr>
                <a:spLocks noChangeShapeType="1"/>
              </p:cNvSpPr>
              <p:nvPr/>
            </p:nvSpPr>
            <p:spPr bwMode="auto">
              <a:xfrm>
                <a:off x="2260" y="3361"/>
                <a:ext cx="32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30" name="Line 117"/>
              <p:cNvSpPr>
                <a:spLocks noChangeShapeType="1"/>
              </p:cNvSpPr>
              <p:nvPr/>
            </p:nvSpPr>
            <p:spPr bwMode="auto">
              <a:xfrm>
                <a:off x="2260" y="3366"/>
                <a:ext cx="162" cy="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31" name="Line 118"/>
              <p:cNvSpPr>
                <a:spLocks noChangeShapeType="1"/>
              </p:cNvSpPr>
              <p:nvPr/>
            </p:nvSpPr>
            <p:spPr bwMode="auto">
              <a:xfrm flipV="1">
                <a:off x="2420" y="3361"/>
                <a:ext cx="165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32" name="Line 119"/>
              <p:cNvSpPr>
                <a:spLocks noChangeShapeType="1"/>
              </p:cNvSpPr>
              <p:nvPr/>
            </p:nvSpPr>
            <p:spPr bwMode="auto">
              <a:xfrm>
                <a:off x="2420" y="3421"/>
                <a:ext cx="0" cy="29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33" name="Rectangle 120"/>
              <p:cNvSpPr>
                <a:spLocks noChangeArrowheads="1"/>
              </p:cNvSpPr>
              <p:nvPr/>
            </p:nvSpPr>
            <p:spPr bwMode="auto">
              <a:xfrm>
                <a:off x="1490" y="2984"/>
                <a:ext cx="163" cy="245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934" name="Rectangle 121"/>
              <p:cNvSpPr>
                <a:spLocks noChangeArrowheads="1"/>
              </p:cNvSpPr>
              <p:nvPr/>
            </p:nvSpPr>
            <p:spPr bwMode="auto">
              <a:xfrm rot="-1391916">
                <a:off x="1500" y="3218"/>
                <a:ext cx="73" cy="2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935" name="AutoShape 122"/>
              <p:cNvSpPr>
                <a:spLocks noChangeArrowheads="1"/>
              </p:cNvSpPr>
              <p:nvPr/>
            </p:nvSpPr>
            <p:spPr bwMode="auto">
              <a:xfrm rot="1357191" flipV="1">
                <a:off x="1668" y="3235"/>
                <a:ext cx="42" cy="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63 h 21600"/>
                  <a:gd name="T14" fmla="*/ 16971 w 21600"/>
                  <a:gd name="T15" fmla="*/ 170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78936" name="AutoShape 123"/>
              <p:cNvSpPr>
                <a:spLocks noChangeArrowheads="1"/>
              </p:cNvSpPr>
              <p:nvPr/>
            </p:nvSpPr>
            <p:spPr bwMode="auto">
              <a:xfrm rot="114825" flipV="1">
                <a:off x="1790" y="3243"/>
                <a:ext cx="30" cy="3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20 w 21600"/>
                  <a:gd name="T13" fmla="*/ 4431 h 21600"/>
                  <a:gd name="T14" fmla="*/ 17280 w 21600"/>
                  <a:gd name="T15" fmla="*/ 1716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grpSp>
            <p:nvGrpSpPr>
              <p:cNvPr id="78937" name="Group 124"/>
              <p:cNvGrpSpPr>
                <a:grpSpLocks/>
              </p:cNvGrpSpPr>
              <p:nvPr/>
            </p:nvGrpSpPr>
            <p:grpSpPr bwMode="auto">
              <a:xfrm rot="-2054998">
                <a:off x="1552" y="3008"/>
                <a:ext cx="192" cy="105"/>
                <a:chOff x="4575" y="1721"/>
                <a:chExt cx="200" cy="102"/>
              </a:xfrm>
            </p:grpSpPr>
            <p:grpSp>
              <p:nvGrpSpPr>
                <p:cNvPr id="78942" name="Group 125"/>
                <p:cNvGrpSpPr>
                  <a:grpSpLocks/>
                </p:cNvGrpSpPr>
                <p:nvPr/>
              </p:nvGrpSpPr>
              <p:grpSpPr bwMode="auto">
                <a:xfrm>
                  <a:off x="4575" y="1721"/>
                  <a:ext cx="200" cy="102"/>
                  <a:chOff x="4070" y="2028"/>
                  <a:chExt cx="164" cy="88"/>
                </a:xfrm>
              </p:grpSpPr>
              <p:sp>
                <p:nvSpPr>
                  <p:cNvPr id="78944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4092" y="2028"/>
                    <a:ext cx="111" cy="6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8945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4070" y="2058"/>
                    <a:ext cx="164" cy="5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endParaRPr lang="fr-FR" b="0"/>
                  </a:p>
                </p:txBody>
              </p:sp>
            </p:grpSp>
            <p:sp>
              <p:nvSpPr>
                <p:cNvPr id="78943" name="Line 128"/>
                <p:cNvSpPr>
                  <a:spLocks noChangeShapeType="1"/>
                </p:cNvSpPr>
                <p:nvPr/>
              </p:nvSpPr>
              <p:spPr bwMode="auto">
                <a:xfrm>
                  <a:off x="4604" y="1750"/>
                  <a:ext cx="128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8938" name="Rectangle 129"/>
              <p:cNvSpPr>
                <a:spLocks noChangeArrowheads="1"/>
              </p:cNvSpPr>
              <p:nvPr/>
            </p:nvSpPr>
            <p:spPr bwMode="auto">
              <a:xfrm>
                <a:off x="1697" y="2939"/>
                <a:ext cx="92" cy="1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939" name="Line 130"/>
              <p:cNvSpPr>
                <a:spLocks noChangeShapeType="1"/>
              </p:cNvSpPr>
              <p:nvPr/>
            </p:nvSpPr>
            <p:spPr bwMode="auto">
              <a:xfrm>
                <a:off x="1674" y="3087"/>
                <a:ext cx="19" cy="3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40" name="Rectangle 131"/>
              <p:cNvSpPr>
                <a:spLocks noChangeArrowheads="1"/>
              </p:cNvSpPr>
              <p:nvPr/>
            </p:nvSpPr>
            <p:spPr bwMode="auto">
              <a:xfrm>
                <a:off x="2505" y="2818"/>
                <a:ext cx="88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941" name="Line 132"/>
              <p:cNvSpPr>
                <a:spLocks noChangeShapeType="1"/>
              </p:cNvSpPr>
              <p:nvPr/>
            </p:nvSpPr>
            <p:spPr bwMode="auto">
              <a:xfrm>
                <a:off x="1653" y="30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920" name="AutoShape 135"/>
            <p:cNvSpPr>
              <a:spLocks noChangeArrowheads="1"/>
            </p:cNvSpPr>
            <p:nvPr/>
          </p:nvSpPr>
          <p:spPr bwMode="auto">
            <a:xfrm rot="5400000" flipV="1">
              <a:off x="2879" y="2068"/>
              <a:ext cx="40" cy="594"/>
            </a:xfrm>
            <a:prstGeom prst="triangle">
              <a:avLst>
                <a:gd name="adj" fmla="val 50000"/>
              </a:avLst>
            </a:prstGeom>
            <a:solidFill>
              <a:srgbClr val="003399"/>
            </a:solidFill>
            <a:ln w="9525">
              <a:solidFill>
                <a:srgbClr val="0033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b="0"/>
            </a:p>
          </p:txBody>
        </p:sp>
        <p:sp>
          <p:nvSpPr>
            <p:cNvPr id="78921" name="Rectangle 136"/>
            <p:cNvSpPr>
              <a:spLocks noChangeArrowheads="1"/>
            </p:cNvSpPr>
            <p:nvPr/>
          </p:nvSpPr>
          <p:spPr bwMode="auto">
            <a:xfrm rot="5400000" flipV="1">
              <a:off x="2878" y="2051"/>
              <a:ext cx="600" cy="1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b="0"/>
            </a:p>
          </p:txBody>
        </p:sp>
        <p:sp>
          <p:nvSpPr>
            <p:cNvPr id="78922" name="Text Box 168"/>
            <p:cNvSpPr txBox="1">
              <a:spLocks noChangeArrowheads="1"/>
            </p:cNvSpPr>
            <p:nvPr/>
          </p:nvSpPr>
          <p:spPr bwMode="auto">
            <a:xfrm>
              <a:off x="1907" y="2442"/>
              <a:ext cx="121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SLSTR, OLCI &amp; SRAL/MWR sensing</a:t>
              </a:r>
              <a:endParaRPr lang="en-US" sz="1400"/>
            </a:p>
          </p:txBody>
        </p:sp>
      </p:grpSp>
      <p:grpSp>
        <p:nvGrpSpPr>
          <p:cNvPr id="320686" name="Group 174"/>
          <p:cNvGrpSpPr>
            <a:grpSpLocks/>
          </p:cNvGrpSpPr>
          <p:nvPr/>
        </p:nvGrpSpPr>
        <p:grpSpPr bwMode="auto">
          <a:xfrm>
            <a:off x="2616200" y="173038"/>
            <a:ext cx="2935288" cy="6440487"/>
            <a:chOff x="1648" y="109"/>
            <a:chExt cx="1849" cy="4057"/>
          </a:xfrm>
        </p:grpSpPr>
        <p:sp>
          <p:nvSpPr>
            <p:cNvPr id="78912" name="Text Box 164"/>
            <p:cNvSpPr txBox="1">
              <a:spLocks noChangeArrowheads="1"/>
            </p:cNvSpPr>
            <p:nvPr/>
          </p:nvSpPr>
          <p:spPr bwMode="auto">
            <a:xfrm>
              <a:off x="1714" y="109"/>
              <a:ext cx="1480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0"/>
                <a:t>Borderline SZA &lt; 80</a:t>
              </a:r>
              <a:r>
                <a:rPr lang="en-GB" sz="1800" b="0">
                  <a:cs typeface="Arial" charset="0"/>
                </a:rPr>
                <a:t>°</a:t>
              </a:r>
            </a:p>
            <a:p>
              <a:pPr eaLnBrk="1" hangingPunct="1"/>
              <a:r>
                <a:rPr lang="en-GB" sz="1800" b="0"/>
                <a:t>start of OLCI sensing</a:t>
              </a:r>
              <a:endParaRPr lang="en-US" sz="1800" b="0"/>
            </a:p>
          </p:txBody>
        </p:sp>
        <p:sp>
          <p:nvSpPr>
            <p:cNvPr id="78913" name="Line 165"/>
            <p:cNvSpPr>
              <a:spLocks noChangeShapeType="1"/>
            </p:cNvSpPr>
            <p:nvPr/>
          </p:nvSpPr>
          <p:spPr bwMode="auto">
            <a:xfrm flipH="1">
              <a:off x="3195" y="2811"/>
              <a:ext cx="302" cy="109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14" name="Line 166"/>
            <p:cNvSpPr>
              <a:spLocks noChangeShapeType="1"/>
            </p:cNvSpPr>
            <p:nvPr/>
          </p:nvSpPr>
          <p:spPr bwMode="auto">
            <a:xfrm flipH="1" flipV="1">
              <a:off x="3195" y="405"/>
              <a:ext cx="288" cy="1049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15" name="Text Box 163"/>
            <p:cNvSpPr txBox="1">
              <a:spLocks noChangeArrowheads="1"/>
            </p:cNvSpPr>
            <p:nvPr/>
          </p:nvSpPr>
          <p:spPr bwMode="auto">
            <a:xfrm>
              <a:off x="1648" y="3756"/>
              <a:ext cx="1480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0"/>
                <a:t>Borderline SZA &gt; 80°</a:t>
              </a:r>
            </a:p>
            <a:p>
              <a:pPr eaLnBrk="1" hangingPunct="1"/>
              <a:r>
                <a:rPr lang="en-GB" sz="1800" b="0"/>
                <a:t>End of OLCI sensing</a:t>
              </a:r>
              <a:endParaRPr lang="en-US" sz="1800" b="0"/>
            </a:p>
          </p:txBody>
        </p:sp>
      </p:grpSp>
      <p:sp>
        <p:nvSpPr>
          <p:cNvPr id="320691" name="Rectangle 179"/>
          <p:cNvSpPr>
            <a:spLocks noChangeArrowheads="1"/>
          </p:cNvSpPr>
          <p:nvPr/>
        </p:nvSpPr>
        <p:spPr bwMode="auto">
          <a:xfrm>
            <a:off x="3671888" y="5157788"/>
            <a:ext cx="32385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20692" name="Group 180"/>
          <p:cNvGrpSpPr>
            <a:grpSpLocks/>
          </p:cNvGrpSpPr>
          <p:nvPr/>
        </p:nvGrpSpPr>
        <p:grpSpPr bwMode="auto">
          <a:xfrm>
            <a:off x="3024188" y="2886075"/>
            <a:ext cx="2117725" cy="1514475"/>
            <a:chOff x="1907" y="1814"/>
            <a:chExt cx="1334" cy="954"/>
          </a:xfrm>
        </p:grpSpPr>
        <p:sp>
          <p:nvSpPr>
            <p:cNvPr id="78878" name="AutoShape 135"/>
            <p:cNvSpPr>
              <a:spLocks noChangeArrowheads="1"/>
            </p:cNvSpPr>
            <p:nvPr/>
          </p:nvSpPr>
          <p:spPr bwMode="auto">
            <a:xfrm rot="5400000" flipV="1">
              <a:off x="2847" y="1883"/>
              <a:ext cx="40" cy="594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b="0"/>
            </a:p>
          </p:txBody>
        </p:sp>
        <p:sp>
          <p:nvSpPr>
            <p:cNvPr id="78879" name="AutoShape 134"/>
            <p:cNvSpPr>
              <a:spLocks noChangeArrowheads="1"/>
            </p:cNvSpPr>
            <p:nvPr/>
          </p:nvSpPr>
          <p:spPr bwMode="auto">
            <a:xfrm rot="9836858" flipV="1">
              <a:off x="2536" y="1978"/>
              <a:ext cx="670" cy="100"/>
            </a:xfrm>
            <a:prstGeom prst="rtTriangl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/>
            </a:p>
          </p:txBody>
        </p:sp>
        <p:sp>
          <p:nvSpPr>
            <p:cNvPr id="78880" name="AutoShape 104"/>
            <p:cNvSpPr>
              <a:spLocks noChangeArrowheads="1"/>
            </p:cNvSpPr>
            <p:nvPr/>
          </p:nvSpPr>
          <p:spPr bwMode="auto">
            <a:xfrm rot="5400000" flipV="1">
              <a:off x="2825" y="1819"/>
              <a:ext cx="64" cy="603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b="0"/>
            </a:p>
          </p:txBody>
        </p:sp>
        <p:grpSp>
          <p:nvGrpSpPr>
            <p:cNvPr id="78881" name="Group 105"/>
            <p:cNvGrpSpPr>
              <a:grpSpLocks/>
            </p:cNvGrpSpPr>
            <p:nvPr/>
          </p:nvGrpSpPr>
          <p:grpSpPr bwMode="auto">
            <a:xfrm rot="5400000" flipV="1">
              <a:off x="2342" y="2144"/>
              <a:ext cx="371" cy="236"/>
              <a:chOff x="1490" y="2730"/>
              <a:chExt cx="1188" cy="825"/>
            </a:xfrm>
          </p:grpSpPr>
          <p:grpSp>
            <p:nvGrpSpPr>
              <p:cNvPr id="78885" name="Group 106"/>
              <p:cNvGrpSpPr>
                <a:grpSpLocks/>
              </p:cNvGrpSpPr>
              <p:nvPr/>
            </p:nvGrpSpPr>
            <p:grpSpPr bwMode="auto">
              <a:xfrm>
                <a:off x="2193" y="3271"/>
                <a:ext cx="485" cy="284"/>
                <a:chOff x="4070" y="2028"/>
                <a:chExt cx="164" cy="88"/>
              </a:xfrm>
            </p:grpSpPr>
            <p:sp>
              <p:nvSpPr>
                <p:cNvPr id="78910" name="Oval 107"/>
                <p:cNvSpPr>
                  <a:spLocks noChangeArrowheads="1"/>
                </p:cNvSpPr>
                <p:nvPr/>
              </p:nvSpPr>
              <p:spPr bwMode="auto">
                <a:xfrm>
                  <a:off x="4092" y="2028"/>
                  <a:ext cx="111" cy="66"/>
                </a:xfrm>
                <a:prstGeom prst="ellipse">
                  <a:avLst/>
                </a:prstGeom>
                <a:solidFill>
                  <a:srgbClr val="003399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fr-FR" b="0"/>
                </a:p>
              </p:txBody>
            </p:sp>
            <p:sp>
              <p:nvSpPr>
                <p:cNvPr id="78911" name="Rectangle 108"/>
                <p:cNvSpPr>
                  <a:spLocks noChangeArrowheads="1"/>
                </p:cNvSpPr>
                <p:nvPr/>
              </p:nvSpPr>
              <p:spPr bwMode="auto">
                <a:xfrm>
                  <a:off x="4070" y="2058"/>
                  <a:ext cx="164" cy="5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fr-FR" b="0"/>
                </a:p>
              </p:txBody>
            </p:sp>
          </p:grpSp>
          <p:sp>
            <p:nvSpPr>
              <p:cNvPr id="78886" name="Rectangle 109"/>
              <p:cNvSpPr>
                <a:spLocks noChangeArrowheads="1"/>
              </p:cNvSpPr>
              <p:nvPr/>
            </p:nvSpPr>
            <p:spPr bwMode="auto">
              <a:xfrm>
                <a:off x="1888" y="2730"/>
                <a:ext cx="710" cy="5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887" name="Rectangle 110"/>
              <p:cNvSpPr>
                <a:spLocks noChangeArrowheads="1"/>
              </p:cNvSpPr>
              <p:nvPr/>
            </p:nvSpPr>
            <p:spPr bwMode="auto">
              <a:xfrm>
                <a:off x="1651" y="2866"/>
                <a:ext cx="237" cy="378"/>
              </a:xfrm>
              <a:prstGeom prst="rect">
                <a:avLst/>
              </a:pr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888" name="AutoShape 111"/>
              <p:cNvSpPr>
                <a:spLocks noChangeArrowheads="1"/>
              </p:cNvSpPr>
              <p:nvPr/>
            </p:nvSpPr>
            <p:spPr bwMode="auto">
              <a:xfrm rot="10800000">
                <a:off x="2155" y="3275"/>
                <a:ext cx="77" cy="4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891 w 21600"/>
                  <a:gd name="T13" fmla="*/ 5635 h 21600"/>
                  <a:gd name="T14" fmla="*/ 15709 w 21600"/>
                  <a:gd name="T15" fmla="*/ 1596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100" y="21600"/>
                    </a:lnTo>
                    <a:lnTo>
                      <a:pt x="135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78889" name="Line 112"/>
              <p:cNvSpPr>
                <a:spLocks noChangeShapeType="1"/>
              </p:cNvSpPr>
              <p:nvPr/>
            </p:nvSpPr>
            <p:spPr bwMode="auto">
              <a:xfrm>
                <a:off x="2143" y="3271"/>
                <a:ext cx="0" cy="2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8890" name="Group 113"/>
              <p:cNvGrpSpPr>
                <a:grpSpLocks/>
              </p:cNvGrpSpPr>
              <p:nvPr/>
            </p:nvGrpSpPr>
            <p:grpSpPr bwMode="auto">
              <a:xfrm>
                <a:off x="2143" y="3279"/>
                <a:ext cx="0" cy="72"/>
                <a:chOff x="3924" y="2100"/>
                <a:chExt cx="0" cy="70"/>
              </a:xfrm>
            </p:grpSpPr>
            <p:sp>
              <p:nvSpPr>
                <p:cNvPr id="78908" name="Line 114"/>
                <p:cNvSpPr>
                  <a:spLocks noChangeShapeType="1"/>
                </p:cNvSpPr>
                <p:nvPr/>
              </p:nvSpPr>
              <p:spPr bwMode="auto">
                <a:xfrm>
                  <a:off x="3924" y="2110"/>
                  <a:ext cx="0" cy="44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909" name="Line 115"/>
                <p:cNvSpPr>
                  <a:spLocks noChangeShapeType="1"/>
                </p:cNvSpPr>
                <p:nvPr/>
              </p:nvSpPr>
              <p:spPr bwMode="auto">
                <a:xfrm>
                  <a:off x="3924" y="2100"/>
                  <a:ext cx="0" cy="70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8891" name="Line 116"/>
              <p:cNvSpPr>
                <a:spLocks noChangeShapeType="1"/>
              </p:cNvSpPr>
              <p:nvPr/>
            </p:nvSpPr>
            <p:spPr bwMode="auto">
              <a:xfrm>
                <a:off x="2260" y="3361"/>
                <a:ext cx="32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2" name="Line 117"/>
              <p:cNvSpPr>
                <a:spLocks noChangeShapeType="1"/>
              </p:cNvSpPr>
              <p:nvPr/>
            </p:nvSpPr>
            <p:spPr bwMode="auto">
              <a:xfrm>
                <a:off x="2260" y="3366"/>
                <a:ext cx="162" cy="8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3" name="Line 118"/>
              <p:cNvSpPr>
                <a:spLocks noChangeShapeType="1"/>
              </p:cNvSpPr>
              <p:nvPr/>
            </p:nvSpPr>
            <p:spPr bwMode="auto">
              <a:xfrm flipV="1">
                <a:off x="2420" y="3361"/>
                <a:ext cx="165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4" name="Line 119"/>
              <p:cNvSpPr>
                <a:spLocks noChangeShapeType="1"/>
              </p:cNvSpPr>
              <p:nvPr/>
            </p:nvSpPr>
            <p:spPr bwMode="auto">
              <a:xfrm>
                <a:off x="2420" y="3421"/>
                <a:ext cx="0" cy="29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5" name="Rectangle 120"/>
              <p:cNvSpPr>
                <a:spLocks noChangeArrowheads="1"/>
              </p:cNvSpPr>
              <p:nvPr/>
            </p:nvSpPr>
            <p:spPr bwMode="auto">
              <a:xfrm>
                <a:off x="1490" y="2984"/>
                <a:ext cx="163" cy="245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896" name="Rectangle 121"/>
              <p:cNvSpPr>
                <a:spLocks noChangeArrowheads="1"/>
              </p:cNvSpPr>
              <p:nvPr/>
            </p:nvSpPr>
            <p:spPr bwMode="auto">
              <a:xfrm rot="-1391916">
                <a:off x="1500" y="3218"/>
                <a:ext cx="73" cy="2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897" name="AutoShape 122"/>
              <p:cNvSpPr>
                <a:spLocks noChangeArrowheads="1"/>
              </p:cNvSpPr>
              <p:nvPr/>
            </p:nvSpPr>
            <p:spPr bwMode="auto">
              <a:xfrm rot="1357191" flipV="1">
                <a:off x="1668" y="3235"/>
                <a:ext cx="42" cy="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63 h 21600"/>
                  <a:gd name="T14" fmla="*/ 16971 w 21600"/>
                  <a:gd name="T15" fmla="*/ 170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78898" name="AutoShape 123"/>
              <p:cNvSpPr>
                <a:spLocks noChangeArrowheads="1"/>
              </p:cNvSpPr>
              <p:nvPr/>
            </p:nvSpPr>
            <p:spPr bwMode="auto">
              <a:xfrm rot="114825" flipV="1">
                <a:off x="1790" y="3243"/>
                <a:ext cx="30" cy="3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20 w 21600"/>
                  <a:gd name="T13" fmla="*/ 4431 h 21600"/>
                  <a:gd name="T14" fmla="*/ 17280 w 21600"/>
                  <a:gd name="T15" fmla="*/ 1716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grpSp>
            <p:nvGrpSpPr>
              <p:cNvPr id="78899" name="Group 124"/>
              <p:cNvGrpSpPr>
                <a:grpSpLocks/>
              </p:cNvGrpSpPr>
              <p:nvPr/>
            </p:nvGrpSpPr>
            <p:grpSpPr bwMode="auto">
              <a:xfrm rot="-2054998">
                <a:off x="1552" y="3008"/>
                <a:ext cx="192" cy="105"/>
                <a:chOff x="4575" y="1721"/>
                <a:chExt cx="200" cy="102"/>
              </a:xfrm>
            </p:grpSpPr>
            <p:grpSp>
              <p:nvGrpSpPr>
                <p:cNvPr id="78904" name="Group 125"/>
                <p:cNvGrpSpPr>
                  <a:grpSpLocks/>
                </p:cNvGrpSpPr>
                <p:nvPr/>
              </p:nvGrpSpPr>
              <p:grpSpPr bwMode="auto">
                <a:xfrm>
                  <a:off x="4575" y="1721"/>
                  <a:ext cx="200" cy="102"/>
                  <a:chOff x="4070" y="2028"/>
                  <a:chExt cx="164" cy="88"/>
                </a:xfrm>
              </p:grpSpPr>
              <p:sp>
                <p:nvSpPr>
                  <p:cNvPr id="78906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4092" y="2028"/>
                    <a:ext cx="111" cy="6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 b="0"/>
                  </a:p>
                </p:txBody>
              </p:sp>
              <p:sp>
                <p:nvSpPr>
                  <p:cNvPr id="78907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4070" y="2058"/>
                    <a:ext cx="164" cy="5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endParaRPr lang="fr-FR" b="0"/>
                  </a:p>
                </p:txBody>
              </p:sp>
            </p:grpSp>
            <p:sp>
              <p:nvSpPr>
                <p:cNvPr id="78905" name="Line 128"/>
                <p:cNvSpPr>
                  <a:spLocks noChangeShapeType="1"/>
                </p:cNvSpPr>
                <p:nvPr/>
              </p:nvSpPr>
              <p:spPr bwMode="auto">
                <a:xfrm>
                  <a:off x="4604" y="1750"/>
                  <a:ext cx="128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8900" name="Rectangle 129"/>
              <p:cNvSpPr>
                <a:spLocks noChangeArrowheads="1"/>
              </p:cNvSpPr>
              <p:nvPr/>
            </p:nvSpPr>
            <p:spPr bwMode="auto">
              <a:xfrm>
                <a:off x="1697" y="2939"/>
                <a:ext cx="92" cy="1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901" name="Line 130"/>
              <p:cNvSpPr>
                <a:spLocks noChangeShapeType="1"/>
              </p:cNvSpPr>
              <p:nvPr/>
            </p:nvSpPr>
            <p:spPr bwMode="auto">
              <a:xfrm>
                <a:off x="1674" y="3087"/>
                <a:ext cx="19" cy="3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2" name="Rectangle 131"/>
              <p:cNvSpPr>
                <a:spLocks noChangeArrowheads="1"/>
              </p:cNvSpPr>
              <p:nvPr/>
            </p:nvSpPr>
            <p:spPr bwMode="auto">
              <a:xfrm>
                <a:off x="2505" y="2818"/>
                <a:ext cx="88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b="0"/>
              </a:p>
            </p:txBody>
          </p:sp>
          <p:sp>
            <p:nvSpPr>
              <p:cNvPr id="78903" name="Line 132"/>
              <p:cNvSpPr>
                <a:spLocks noChangeShapeType="1"/>
              </p:cNvSpPr>
              <p:nvPr/>
            </p:nvSpPr>
            <p:spPr bwMode="auto">
              <a:xfrm>
                <a:off x="1653" y="30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882" name="AutoShape 135"/>
            <p:cNvSpPr>
              <a:spLocks noChangeArrowheads="1"/>
            </p:cNvSpPr>
            <p:nvPr/>
          </p:nvSpPr>
          <p:spPr bwMode="auto">
            <a:xfrm rot="5400000" flipV="1">
              <a:off x="2879" y="2068"/>
              <a:ext cx="40" cy="594"/>
            </a:xfrm>
            <a:prstGeom prst="triangle">
              <a:avLst>
                <a:gd name="adj" fmla="val 50000"/>
              </a:avLst>
            </a:prstGeom>
            <a:solidFill>
              <a:srgbClr val="003399"/>
            </a:solidFill>
            <a:ln w="9525">
              <a:solidFill>
                <a:srgbClr val="0033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b="0"/>
            </a:p>
          </p:txBody>
        </p:sp>
        <p:sp>
          <p:nvSpPr>
            <p:cNvPr id="78883" name="Rectangle 136"/>
            <p:cNvSpPr>
              <a:spLocks noChangeArrowheads="1"/>
            </p:cNvSpPr>
            <p:nvPr/>
          </p:nvSpPr>
          <p:spPr bwMode="auto">
            <a:xfrm rot="5400000" flipV="1">
              <a:off x="2878" y="2051"/>
              <a:ext cx="600" cy="1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b="0"/>
            </a:p>
          </p:txBody>
        </p:sp>
        <p:sp>
          <p:nvSpPr>
            <p:cNvPr id="78884" name="Text Box 168"/>
            <p:cNvSpPr txBox="1">
              <a:spLocks noChangeArrowheads="1"/>
            </p:cNvSpPr>
            <p:nvPr/>
          </p:nvSpPr>
          <p:spPr bwMode="auto">
            <a:xfrm>
              <a:off x="1907" y="2442"/>
              <a:ext cx="121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SLSTR, OLCI &amp; SRAL/MWR sensing</a:t>
              </a:r>
              <a:endParaRPr lang="en-US" sz="1400"/>
            </a:p>
          </p:txBody>
        </p:sp>
      </p:grpSp>
      <p:pic>
        <p:nvPicPr>
          <p:cNvPr id="78876" name="Picture 142" descr="BlueMarble_2005_Afr_03_l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297113"/>
            <a:ext cx="2100263" cy="2197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7" name="Text Box 176"/>
          <p:cNvSpPr txBox="1">
            <a:spLocks noChangeArrowheads="1"/>
          </p:cNvSpPr>
          <p:nvPr/>
        </p:nvSpPr>
        <p:spPr bwMode="auto">
          <a:xfrm>
            <a:off x="333375" y="963613"/>
            <a:ext cx="3195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/>
              <a:t>Operations based o a Position Timeline (repeating every 385 orbit)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6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7" name="Rectangle 17"/>
          <p:cNvSpPr>
            <a:spLocks noChangeArrowheads="1"/>
          </p:cNvSpPr>
          <p:nvPr/>
        </p:nvSpPr>
        <p:spPr bwMode="auto">
          <a:xfrm>
            <a:off x="0" y="1260475"/>
            <a:ext cx="1439863" cy="5624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Sentinel-3: Continuity of ENVISAT Ocean Observation </a:t>
            </a:r>
          </a:p>
        </p:txBody>
      </p:sp>
      <p:pic>
        <p:nvPicPr>
          <p:cNvPr id="46083" name="Picture 7" descr="Sentinel 3 Fond c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258888"/>
            <a:ext cx="7775575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-36513" y="1219200"/>
            <a:ext cx="4911726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rgbClr val="FFFFFF"/>
                </a:solidFill>
              </a:rPr>
              <a:t>Main satellite characteristics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sz="1400">
                <a:solidFill>
                  <a:srgbClr val="FFFFFF"/>
                </a:solidFill>
              </a:rPr>
              <a:t> 1250 kg maximal mass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sz="1400">
                <a:solidFill>
                  <a:srgbClr val="FFFFFF"/>
                </a:solidFill>
              </a:rPr>
              <a:t> Volume in 3.89 m x 2.202 m x 2.207 m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sz="1400">
                <a:solidFill>
                  <a:srgbClr val="FFFFFF"/>
                </a:solidFill>
              </a:rPr>
              <a:t> Average power consumption of 1100 W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sz="1400">
                <a:solidFill>
                  <a:srgbClr val="FFFFFF"/>
                </a:solidFill>
              </a:rPr>
              <a:t> </a:t>
            </a:r>
            <a:r>
              <a:rPr lang="en-GB" sz="1400">
                <a:solidFill>
                  <a:srgbClr val="FF0000"/>
                </a:solidFill>
              </a:rPr>
              <a:t>7.5 years lifetime (fuel for 5 add. years)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sz="1400">
                <a:solidFill>
                  <a:srgbClr val="FFFFFF"/>
                </a:solidFill>
              </a:rPr>
              <a:t> Large cold face for optical instruments  </a:t>
            </a:r>
          </a:p>
          <a:p>
            <a:pPr>
              <a:spcBef>
                <a:spcPct val="20000"/>
              </a:spcBef>
            </a:pPr>
            <a:r>
              <a:rPr lang="en-GB" sz="1400">
                <a:solidFill>
                  <a:srgbClr val="FFFFFF"/>
                </a:solidFill>
              </a:rPr>
              <a:t>      thermal control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sz="1400">
                <a:solidFill>
                  <a:srgbClr val="FFFFFF"/>
                </a:solidFill>
              </a:rPr>
              <a:t> Modular accommodation for a simplified</a:t>
            </a:r>
          </a:p>
          <a:p>
            <a:pPr>
              <a:spcBef>
                <a:spcPct val="20000"/>
              </a:spcBef>
            </a:pPr>
            <a:r>
              <a:rPr lang="en-GB" sz="1400">
                <a:solidFill>
                  <a:srgbClr val="FFFFFF"/>
                </a:solidFill>
              </a:rPr>
              <a:t>      management of industrial interfaces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sz="1400">
                <a:solidFill>
                  <a:srgbClr val="FFFFFF"/>
                </a:solidFill>
              </a:rPr>
              <a:t> </a:t>
            </a:r>
            <a:r>
              <a:rPr lang="en-GB" sz="1400">
                <a:solidFill>
                  <a:srgbClr val="FF0000"/>
                </a:solidFill>
              </a:rPr>
              <a:t>Launch S3A last ¼ 2013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sz="1400">
                <a:solidFill>
                  <a:srgbClr val="FF0000"/>
                </a:solidFill>
              </a:rPr>
              <a:t> Launch S3B later </a:t>
            </a: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14288" y="5516563"/>
            <a:ext cx="512445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1500" indent="-1714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>
                <a:solidFill>
                  <a:srgbClr val="FFFFFF"/>
                </a:solidFill>
                <a:latin typeface="Verdana" charset="0"/>
              </a:rPr>
              <a:t>Observation Data Management: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200" dirty="0">
                <a:solidFill>
                  <a:srgbClr val="FFFFFF"/>
                </a:solidFill>
                <a:latin typeface="Verdana" charset="0"/>
              </a:rPr>
              <a:t> 21.25 Gb (170 </a:t>
            </a:r>
            <a:r>
              <a:rPr lang="en-GB" sz="1200" dirty="0" err="1">
                <a:solidFill>
                  <a:srgbClr val="FFFFFF"/>
                </a:solidFill>
                <a:latin typeface="Verdana" charset="0"/>
              </a:rPr>
              <a:t>Gbit</a:t>
            </a:r>
            <a:r>
              <a:rPr lang="en-GB" sz="1200" dirty="0">
                <a:solidFill>
                  <a:srgbClr val="FFFFFF"/>
                </a:solidFill>
                <a:latin typeface="Verdana" charset="0"/>
              </a:rPr>
              <a:t>) of observation data per orbit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200" dirty="0">
                <a:solidFill>
                  <a:srgbClr val="FFFFFF"/>
                </a:solidFill>
                <a:latin typeface="Verdana" charset="0"/>
              </a:rPr>
              <a:t> Space to ground data rate </a:t>
            </a:r>
            <a:r>
              <a:rPr lang="en-US" sz="1200" dirty="0">
                <a:solidFill>
                  <a:srgbClr val="FFFFFF"/>
                </a:solidFill>
                <a:latin typeface="Verdana" charset="0"/>
              </a:rPr>
              <a:t>2 x 280 Mbps X-Band</a:t>
            </a:r>
            <a:endParaRPr lang="en-GB" sz="1200" dirty="0">
              <a:solidFill>
                <a:srgbClr val="FFFFFF"/>
              </a:solidFill>
              <a:latin typeface="Verdana" charset="0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200" dirty="0">
                <a:solidFill>
                  <a:srgbClr val="FFFFFF"/>
                </a:solidFill>
                <a:latin typeface="Verdana" charset="0"/>
              </a:rPr>
              <a:t> 1 ground contact per orbit 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GB" sz="1200" dirty="0">
                <a:solidFill>
                  <a:srgbClr val="FFFFFF"/>
                </a:solidFill>
                <a:latin typeface="Verdana" charset="0"/>
              </a:rPr>
              <a:t> 3h delivery timeliness (from satellite sensing)</a:t>
            </a:r>
          </a:p>
        </p:txBody>
      </p:sp>
      <p:pic>
        <p:nvPicPr>
          <p:cNvPr id="15361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9675" y="6173788"/>
            <a:ext cx="1584325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53640" name="Group 40"/>
          <p:cNvGrpSpPr>
            <a:grpSpLocks/>
          </p:cNvGrpSpPr>
          <p:nvPr/>
        </p:nvGrpSpPr>
        <p:grpSpPr bwMode="auto">
          <a:xfrm>
            <a:off x="4787900" y="2133600"/>
            <a:ext cx="2700338" cy="1871663"/>
            <a:chOff x="3016" y="1344"/>
            <a:chExt cx="1701" cy="1179"/>
          </a:xfrm>
        </p:grpSpPr>
        <p:sp>
          <p:nvSpPr>
            <p:cNvPr id="153620" name="Text Box 20"/>
            <p:cNvSpPr txBox="1">
              <a:spLocks noChangeArrowheads="1"/>
            </p:cNvSpPr>
            <p:nvPr/>
          </p:nvSpPr>
          <p:spPr bwMode="auto">
            <a:xfrm>
              <a:off x="3016" y="1344"/>
              <a:ext cx="1043" cy="67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rgbClr val="FFFFFF"/>
                  </a:solidFill>
                </a:rPr>
                <a:t>Sea and Land Surface Temperature Radiometer</a:t>
              </a: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53631" name="Line 31"/>
            <p:cNvSpPr>
              <a:spLocks noChangeShapeType="1"/>
            </p:cNvSpPr>
            <p:nvPr/>
          </p:nvSpPr>
          <p:spPr bwMode="auto">
            <a:xfrm>
              <a:off x="3923" y="1979"/>
              <a:ext cx="794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53639" name="Group 39"/>
          <p:cNvGrpSpPr>
            <a:grpSpLocks/>
          </p:cNvGrpSpPr>
          <p:nvPr/>
        </p:nvGrpSpPr>
        <p:grpSpPr bwMode="auto">
          <a:xfrm>
            <a:off x="7488238" y="1484313"/>
            <a:ext cx="1655762" cy="1657350"/>
            <a:chOff x="4717" y="935"/>
            <a:chExt cx="1043" cy="1044"/>
          </a:xfrm>
        </p:grpSpPr>
        <p:sp>
          <p:nvSpPr>
            <p:cNvPr id="153621" name="Text Box 21"/>
            <p:cNvSpPr txBox="1">
              <a:spLocks noChangeArrowheads="1"/>
            </p:cNvSpPr>
            <p:nvPr/>
          </p:nvSpPr>
          <p:spPr bwMode="auto">
            <a:xfrm>
              <a:off x="4717" y="935"/>
              <a:ext cx="1043" cy="5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rgbClr val="FFFFFF"/>
                  </a:solidFill>
                </a:rPr>
                <a:t>Ocean and Land Colour Instrument</a:t>
              </a: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53632" name="Line 32"/>
            <p:cNvSpPr>
              <a:spLocks noChangeShapeType="1"/>
            </p:cNvSpPr>
            <p:nvPr/>
          </p:nvSpPr>
          <p:spPr bwMode="auto">
            <a:xfrm flipH="1">
              <a:off x="5125" y="1389"/>
              <a:ext cx="477" cy="59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53641" name="Group 41"/>
          <p:cNvGrpSpPr>
            <a:grpSpLocks/>
          </p:cNvGrpSpPr>
          <p:nvPr/>
        </p:nvGrpSpPr>
        <p:grpSpPr bwMode="auto">
          <a:xfrm>
            <a:off x="5940425" y="1341438"/>
            <a:ext cx="2936875" cy="4721225"/>
            <a:chOff x="3742" y="845"/>
            <a:chExt cx="1850" cy="2974"/>
          </a:xfrm>
        </p:grpSpPr>
        <p:sp>
          <p:nvSpPr>
            <p:cNvPr id="153619" name="Text Box 19"/>
            <p:cNvSpPr txBox="1">
              <a:spLocks noChangeArrowheads="1"/>
            </p:cNvSpPr>
            <p:nvPr/>
          </p:nvSpPr>
          <p:spPr bwMode="auto">
            <a:xfrm>
              <a:off x="3742" y="845"/>
              <a:ext cx="827" cy="3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FF"/>
                  </a:solidFill>
                </a:rPr>
                <a:t>Microwave </a:t>
              </a:r>
            </a:p>
            <a:p>
              <a:pPr>
                <a:defRPr/>
              </a:pPr>
              <a:r>
                <a:rPr lang="en-GB" sz="1600">
                  <a:solidFill>
                    <a:srgbClr val="FFFFFF"/>
                  </a:solidFill>
                </a:rPr>
                <a:t>Radiometer</a:t>
              </a: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53622" name="Text Box 22"/>
            <p:cNvSpPr txBox="1">
              <a:spLocks noChangeArrowheads="1"/>
            </p:cNvSpPr>
            <p:nvPr/>
          </p:nvSpPr>
          <p:spPr bwMode="auto">
            <a:xfrm>
              <a:off x="4808" y="3453"/>
              <a:ext cx="784" cy="3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rgbClr val="FFFFFF"/>
                  </a:solidFill>
                </a:rPr>
                <a:t>SAR Radar Altimeter</a:t>
              </a: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53630" name="Line 30"/>
            <p:cNvSpPr>
              <a:spLocks noChangeShapeType="1"/>
            </p:cNvSpPr>
            <p:nvPr/>
          </p:nvSpPr>
          <p:spPr bwMode="auto">
            <a:xfrm>
              <a:off x="4195" y="1185"/>
              <a:ext cx="227" cy="65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633" name="Line 33"/>
            <p:cNvSpPr>
              <a:spLocks noChangeShapeType="1"/>
            </p:cNvSpPr>
            <p:nvPr/>
          </p:nvSpPr>
          <p:spPr bwMode="auto">
            <a:xfrm flipH="1" flipV="1">
              <a:off x="4694" y="3226"/>
              <a:ext cx="363" cy="2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53638" name="Group 38"/>
          <p:cNvGrpSpPr>
            <a:grpSpLocks/>
          </p:cNvGrpSpPr>
          <p:nvPr/>
        </p:nvGrpSpPr>
        <p:grpSpPr bwMode="auto">
          <a:xfrm>
            <a:off x="5040313" y="4076700"/>
            <a:ext cx="4103687" cy="2222500"/>
            <a:chOff x="3175" y="2568"/>
            <a:chExt cx="2585" cy="1400"/>
          </a:xfrm>
        </p:grpSpPr>
        <p:sp>
          <p:nvSpPr>
            <p:cNvPr id="153626" name="Text Box 26"/>
            <p:cNvSpPr txBox="1">
              <a:spLocks noChangeArrowheads="1"/>
            </p:cNvSpPr>
            <p:nvPr/>
          </p:nvSpPr>
          <p:spPr bwMode="auto">
            <a:xfrm>
              <a:off x="5238" y="2568"/>
              <a:ext cx="522" cy="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200" dirty="0">
                  <a:solidFill>
                    <a:srgbClr val="FFFFFF"/>
                  </a:solidFill>
                </a:rPr>
                <a:t>X-band Antenna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53627" name="Text Box 27"/>
            <p:cNvSpPr txBox="1">
              <a:spLocks noChangeArrowheads="1"/>
            </p:cNvSpPr>
            <p:nvPr/>
          </p:nvSpPr>
          <p:spPr bwMode="auto">
            <a:xfrm>
              <a:off x="5125" y="2999"/>
              <a:ext cx="522" cy="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200">
                  <a:solidFill>
                    <a:srgbClr val="FFFFFF"/>
                  </a:solidFill>
                </a:rPr>
                <a:t>DORIS Antenna</a:t>
              </a:r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53628" name="Text Box 28"/>
            <p:cNvSpPr txBox="1">
              <a:spLocks noChangeArrowheads="1"/>
            </p:cNvSpPr>
            <p:nvPr/>
          </p:nvSpPr>
          <p:spPr bwMode="auto">
            <a:xfrm>
              <a:off x="3991" y="3680"/>
              <a:ext cx="522" cy="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200">
                  <a:solidFill>
                    <a:srgbClr val="FFFFFF"/>
                  </a:solidFill>
                </a:rPr>
                <a:t>S-band Antenna</a:t>
              </a:r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53629" name="Text Box 29"/>
            <p:cNvSpPr txBox="1">
              <a:spLocks noChangeArrowheads="1"/>
            </p:cNvSpPr>
            <p:nvPr/>
          </p:nvSpPr>
          <p:spPr bwMode="auto">
            <a:xfrm>
              <a:off x="3175" y="3317"/>
              <a:ext cx="522" cy="40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200">
                  <a:solidFill>
                    <a:srgbClr val="FFFFFF"/>
                  </a:solidFill>
                </a:rPr>
                <a:t>Laser retro-reflector</a:t>
              </a:r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53634" name="Line 34"/>
            <p:cNvSpPr>
              <a:spLocks noChangeShapeType="1"/>
            </p:cNvSpPr>
            <p:nvPr/>
          </p:nvSpPr>
          <p:spPr bwMode="auto">
            <a:xfrm flipV="1">
              <a:off x="3402" y="2976"/>
              <a:ext cx="725" cy="34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635" name="Line 35"/>
            <p:cNvSpPr>
              <a:spLocks noChangeShapeType="1"/>
            </p:cNvSpPr>
            <p:nvPr/>
          </p:nvSpPr>
          <p:spPr bwMode="auto">
            <a:xfrm flipH="1" flipV="1">
              <a:off x="4059" y="3294"/>
              <a:ext cx="136" cy="40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636" name="Line 36"/>
            <p:cNvSpPr>
              <a:spLocks noChangeShapeType="1"/>
            </p:cNvSpPr>
            <p:nvPr/>
          </p:nvSpPr>
          <p:spPr bwMode="auto">
            <a:xfrm flipH="1" flipV="1">
              <a:off x="4604" y="2863"/>
              <a:ext cx="521" cy="27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637" name="Line 37"/>
            <p:cNvSpPr>
              <a:spLocks noChangeShapeType="1"/>
            </p:cNvSpPr>
            <p:nvPr/>
          </p:nvSpPr>
          <p:spPr bwMode="auto">
            <a:xfrm flipH="1">
              <a:off x="5012" y="2750"/>
              <a:ext cx="250" cy="11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4895850" y="4257675"/>
            <a:ext cx="828675" cy="2762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rgbClr val="FFFFFF"/>
                </a:solidFill>
              </a:rPr>
              <a:t>GPS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>
            <a:stCxn id="28" idx="0"/>
          </p:cNvCxnSpPr>
          <p:nvPr/>
        </p:nvCxnSpPr>
        <p:spPr bwMode="auto">
          <a:xfrm rot="5400000" flipH="1" flipV="1">
            <a:off x="5499101" y="3384550"/>
            <a:ext cx="684212" cy="1062037"/>
          </a:xfrm>
          <a:prstGeom prst="curvedConnector2">
            <a:avLst/>
          </a:prstGeom>
          <a:solidFill>
            <a:schemeClr val="accent1"/>
          </a:solidFill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547" name="Group 11"/>
          <p:cNvGrpSpPr>
            <a:grpSpLocks/>
          </p:cNvGrpSpPr>
          <p:nvPr/>
        </p:nvGrpSpPr>
        <p:grpSpPr bwMode="auto">
          <a:xfrm>
            <a:off x="4800600" y="1366838"/>
            <a:ext cx="3948113" cy="4330700"/>
            <a:chOff x="2998" y="862"/>
            <a:chExt cx="2513" cy="3188"/>
          </a:xfrm>
        </p:grpSpPr>
        <p:sp>
          <p:nvSpPr>
            <p:cNvPr id="36" name="Text Box 62"/>
            <p:cNvSpPr txBox="1">
              <a:spLocks noChangeArrowheads="1"/>
            </p:cNvSpPr>
            <p:nvPr/>
          </p:nvSpPr>
          <p:spPr bwMode="auto">
            <a:xfrm>
              <a:off x="3947" y="3442"/>
              <a:ext cx="1088" cy="60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600" smtClean="0">
                  <a:solidFill>
                    <a:schemeClr val="bg1"/>
                  </a:solidFill>
                  <a:latin typeface="Verdana" charset="0"/>
                </a:rPr>
                <a:t>L2 Surface Topography Products</a:t>
              </a:r>
            </a:p>
          </p:txBody>
        </p:sp>
        <p:sp>
          <p:nvSpPr>
            <p:cNvPr id="80928" name="Text Box 153"/>
            <p:cNvSpPr txBox="1">
              <a:spLocks noChangeArrowheads="1"/>
            </p:cNvSpPr>
            <p:nvPr/>
          </p:nvSpPr>
          <p:spPr bwMode="auto">
            <a:xfrm>
              <a:off x="4241" y="2273"/>
              <a:ext cx="1270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Verdana" charset="0"/>
                </a:rPr>
                <a:t>Topography Processing chain based on altimeter radiometer and POD system data</a:t>
              </a:r>
            </a:p>
          </p:txBody>
        </p:sp>
        <p:grpSp>
          <p:nvGrpSpPr>
            <p:cNvPr id="80929" name="Group 14"/>
            <p:cNvGrpSpPr>
              <a:grpSpLocks/>
            </p:cNvGrpSpPr>
            <p:nvPr/>
          </p:nvGrpSpPr>
          <p:grpSpPr bwMode="auto">
            <a:xfrm>
              <a:off x="2998" y="862"/>
              <a:ext cx="2093" cy="2577"/>
              <a:chOff x="3020" y="798"/>
              <a:chExt cx="2093" cy="2577"/>
            </a:xfrm>
          </p:grpSpPr>
          <p:cxnSp>
            <p:nvCxnSpPr>
              <p:cNvPr id="321551" name="AutoShape 15"/>
              <p:cNvCxnSpPr>
                <a:cxnSpLocks noChangeShapeType="1"/>
                <a:stCxn id="44" idx="2"/>
              </p:cNvCxnSpPr>
              <p:nvPr/>
            </p:nvCxnSpPr>
            <p:spPr bwMode="auto">
              <a:xfrm rot="16200000" flipH="1">
                <a:off x="2327" y="1491"/>
                <a:ext cx="2501" cy="1123"/>
              </a:xfrm>
              <a:prstGeom prst="bentConnector3">
                <a:avLst>
                  <a:gd name="adj1" fmla="val 25000"/>
                </a:avLst>
              </a:prstGeom>
              <a:noFill/>
              <a:ln w="38100">
                <a:solidFill>
                  <a:srgbClr val="FF99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1552" name="AutoShape 16"/>
              <p:cNvCxnSpPr>
                <a:cxnSpLocks noChangeShapeType="1"/>
                <a:stCxn id="46" idx="2"/>
                <a:endCxn id="2" idx="1"/>
              </p:cNvCxnSpPr>
              <p:nvPr/>
            </p:nvCxnSpPr>
            <p:spPr bwMode="auto">
              <a:xfrm rot="5400000">
                <a:off x="3561" y="1820"/>
                <a:ext cx="2141" cy="962"/>
              </a:xfrm>
              <a:prstGeom prst="bentConnector3">
                <a:avLst>
                  <a:gd name="adj1" fmla="val 9021"/>
                </a:avLst>
              </a:prstGeom>
              <a:noFill/>
              <a:ln w="38100">
                <a:solidFill>
                  <a:srgbClr val="FF99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21553" name="Line 17"/>
              <p:cNvSpPr>
                <a:spLocks noChangeShapeType="1"/>
              </p:cNvSpPr>
              <p:nvPr/>
            </p:nvSpPr>
            <p:spPr bwMode="auto">
              <a:xfrm flipV="1">
                <a:off x="4150" y="799"/>
                <a:ext cx="0" cy="2499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" name="Line 177"/>
            <p:cNvSpPr>
              <a:spLocks noChangeShapeType="1"/>
            </p:cNvSpPr>
            <p:nvPr/>
          </p:nvSpPr>
          <p:spPr bwMode="auto">
            <a:xfrm>
              <a:off x="4128" y="3230"/>
              <a:ext cx="1" cy="210"/>
            </a:xfrm>
            <a:prstGeom prst="line">
              <a:avLst/>
            </a:prstGeom>
            <a:noFill/>
            <a:ln w="63500">
              <a:solidFill>
                <a:srgbClr val="464847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r">
                <a:defRPr/>
              </a:pPr>
              <a:endParaRPr lang="en-US" b="0">
                <a:latin typeface="Verdana" charset="0"/>
                <a:ea typeface="+mn-ea"/>
                <a:cs typeface="+mn-cs"/>
              </a:endParaRPr>
            </a:p>
          </p:txBody>
        </p:sp>
      </p:grpSp>
      <p:grpSp>
        <p:nvGrpSpPr>
          <p:cNvPr id="321555" name="Group 19"/>
          <p:cNvGrpSpPr>
            <a:grpSpLocks/>
          </p:cNvGrpSpPr>
          <p:nvPr/>
        </p:nvGrpSpPr>
        <p:grpSpPr bwMode="auto">
          <a:xfrm>
            <a:off x="1362075" y="2532063"/>
            <a:ext cx="3173413" cy="2976562"/>
            <a:chOff x="837" y="1595"/>
            <a:chExt cx="2020" cy="2191"/>
          </a:xfrm>
        </p:grpSpPr>
        <p:sp>
          <p:nvSpPr>
            <p:cNvPr id="321556" name="Line 20"/>
            <p:cNvSpPr>
              <a:spLocks noChangeShapeType="1"/>
            </p:cNvSpPr>
            <p:nvPr/>
          </p:nvSpPr>
          <p:spPr bwMode="auto">
            <a:xfrm>
              <a:off x="1769" y="1861"/>
              <a:ext cx="0" cy="149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" name="Text Box 161"/>
            <p:cNvSpPr txBox="1">
              <a:spLocks noChangeArrowheads="1"/>
            </p:cNvSpPr>
            <p:nvPr/>
          </p:nvSpPr>
          <p:spPr bwMode="auto">
            <a:xfrm>
              <a:off x="1315" y="3358"/>
              <a:ext cx="817" cy="428"/>
            </a:xfrm>
            <a:prstGeom prst="rect">
              <a:avLst/>
            </a:prstGeom>
            <a:solidFill>
              <a:srgbClr val="008542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600" smtClean="0">
                  <a:solidFill>
                    <a:schemeClr val="bg1"/>
                  </a:solidFill>
                  <a:latin typeface="Verdana" charset="0"/>
                </a:rPr>
                <a:t>Synergy Products</a:t>
              </a:r>
            </a:p>
          </p:txBody>
        </p:sp>
        <p:sp>
          <p:nvSpPr>
            <p:cNvPr id="80923" name="Text Box 180"/>
            <p:cNvSpPr txBox="1">
              <a:spLocks noChangeArrowheads="1"/>
            </p:cNvSpPr>
            <p:nvPr/>
          </p:nvSpPr>
          <p:spPr bwMode="auto">
            <a:xfrm>
              <a:off x="1860" y="2360"/>
              <a:ext cx="997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Verdana" charset="0"/>
                </a:rPr>
                <a:t>L1C: Hybrid </a:t>
              </a:r>
              <a:br>
                <a:rPr lang="en-US" sz="1400">
                  <a:latin typeface="Verdana" charset="0"/>
                </a:rPr>
              </a:br>
              <a:r>
                <a:rPr lang="en-US" sz="1400">
                  <a:latin typeface="Verdana" charset="0"/>
                </a:rPr>
                <a:t>processing </a:t>
              </a:r>
              <a:br>
                <a:rPr lang="en-US" sz="1400">
                  <a:latin typeface="Verdana" charset="0"/>
                </a:rPr>
              </a:br>
              <a:r>
                <a:rPr lang="en-US" sz="1400">
                  <a:latin typeface="Verdana" charset="0"/>
                </a:rPr>
                <a:t>chain based on combination of SLSTR and </a:t>
              </a:r>
              <a:br>
                <a:rPr lang="en-US" sz="1400">
                  <a:latin typeface="Verdana" charset="0"/>
                </a:rPr>
              </a:br>
              <a:r>
                <a:rPr lang="en-US" sz="1400">
                  <a:latin typeface="Verdana" charset="0"/>
                </a:rPr>
                <a:t>OLCI data</a:t>
              </a:r>
            </a:p>
          </p:txBody>
        </p:sp>
        <p:cxnSp>
          <p:nvCxnSpPr>
            <p:cNvPr id="321559" name="AutoShape 23"/>
            <p:cNvCxnSpPr>
              <a:cxnSpLocks noChangeShapeType="1"/>
              <a:stCxn id="80919" idx="3"/>
              <a:endCxn id="80925" idx="1"/>
            </p:cNvCxnSpPr>
            <p:nvPr/>
          </p:nvCxnSpPr>
          <p:spPr bwMode="auto">
            <a:xfrm>
              <a:off x="837" y="1595"/>
              <a:ext cx="705" cy="599"/>
            </a:xfrm>
            <a:prstGeom prst="bentConnector3">
              <a:avLst>
                <a:gd name="adj1" fmla="val 49931"/>
              </a:avLst>
            </a:prstGeom>
            <a:noFill/>
            <a:ln w="3810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0925" name="TextBox 32"/>
            <p:cNvSpPr txBox="1">
              <a:spLocks noChangeArrowheads="1"/>
            </p:cNvSpPr>
            <p:nvPr/>
          </p:nvSpPr>
          <p:spPr bwMode="auto">
            <a:xfrm>
              <a:off x="1542" y="2088"/>
              <a:ext cx="445" cy="248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>
                  <a:solidFill>
                    <a:schemeClr val="bg1"/>
                  </a:solidFill>
                  <a:latin typeface="Verdana" charset="0"/>
                </a:rPr>
                <a:t>L1C</a:t>
              </a:r>
            </a:p>
          </p:txBody>
        </p:sp>
        <p:sp>
          <p:nvSpPr>
            <p:cNvPr id="3" name="Line 177"/>
            <p:cNvSpPr>
              <a:spLocks noChangeShapeType="1"/>
            </p:cNvSpPr>
            <p:nvPr/>
          </p:nvSpPr>
          <p:spPr bwMode="auto">
            <a:xfrm>
              <a:off x="1768" y="3177"/>
              <a:ext cx="1" cy="210"/>
            </a:xfrm>
            <a:prstGeom prst="line">
              <a:avLst/>
            </a:prstGeom>
            <a:noFill/>
            <a:ln w="63500">
              <a:solidFill>
                <a:srgbClr val="464847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r">
                <a:defRPr/>
              </a:pPr>
              <a:endParaRPr lang="en-US" b="0">
                <a:latin typeface="Verdana" charset="0"/>
                <a:ea typeface="+mn-ea"/>
                <a:cs typeface="+mn-cs"/>
              </a:endParaRPr>
            </a:p>
          </p:txBody>
        </p:sp>
      </p:grpSp>
      <p:grpSp>
        <p:nvGrpSpPr>
          <p:cNvPr id="321562" name="Group 26"/>
          <p:cNvGrpSpPr>
            <a:grpSpLocks/>
          </p:cNvGrpSpPr>
          <p:nvPr/>
        </p:nvGrpSpPr>
        <p:grpSpPr bwMode="auto">
          <a:xfrm>
            <a:off x="101600" y="1376363"/>
            <a:ext cx="2706688" cy="4214812"/>
            <a:chOff x="0" y="863"/>
            <a:chExt cx="1723" cy="3103"/>
          </a:xfrm>
        </p:grpSpPr>
        <p:sp>
          <p:nvSpPr>
            <p:cNvPr id="48" name="Text Box 162"/>
            <p:cNvSpPr txBox="1">
              <a:spLocks noChangeArrowheads="1"/>
            </p:cNvSpPr>
            <p:nvPr/>
          </p:nvSpPr>
          <p:spPr bwMode="auto">
            <a:xfrm>
              <a:off x="0" y="3358"/>
              <a:ext cx="998" cy="608"/>
            </a:xfrm>
            <a:prstGeom prst="rect">
              <a:avLst/>
            </a:prstGeom>
            <a:solidFill>
              <a:srgbClr val="0098DB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600" smtClean="0">
                  <a:solidFill>
                    <a:schemeClr val="bg1"/>
                  </a:solidFill>
                  <a:latin typeface="Verdana" charset="0"/>
                </a:rPr>
                <a:t>Ocean &amp; Land Colour L2 Products</a:t>
              </a:r>
            </a:p>
          </p:txBody>
        </p:sp>
        <p:sp>
          <p:nvSpPr>
            <p:cNvPr id="80917" name="Text Box 181"/>
            <p:cNvSpPr txBox="1">
              <a:spLocks noChangeArrowheads="1"/>
            </p:cNvSpPr>
            <p:nvPr/>
          </p:nvSpPr>
          <p:spPr bwMode="auto">
            <a:xfrm>
              <a:off x="544" y="2360"/>
              <a:ext cx="1179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Verdana" charset="0"/>
                </a:rPr>
                <a:t>Ocean &amp; Land Colour Processing</a:t>
              </a:r>
              <a:br>
                <a:rPr lang="en-US" sz="1400">
                  <a:latin typeface="Verdana" charset="0"/>
                </a:rPr>
              </a:br>
              <a:r>
                <a:rPr lang="en-US" sz="1400">
                  <a:latin typeface="Verdana" charset="0"/>
                </a:rPr>
                <a:t>chain based</a:t>
              </a:r>
              <a:br>
                <a:rPr lang="en-US" sz="1400">
                  <a:latin typeface="Verdana" charset="0"/>
                </a:rPr>
              </a:br>
              <a:r>
                <a:rPr lang="en-US" sz="1400">
                  <a:latin typeface="Verdana" charset="0"/>
                </a:rPr>
                <a:t>on OLCI data</a:t>
              </a:r>
            </a:p>
          </p:txBody>
        </p:sp>
        <p:sp>
          <p:nvSpPr>
            <p:cNvPr id="321565" name="Line 29"/>
            <p:cNvSpPr>
              <a:spLocks noChangeShapeType="1"/>
            </p:cNvSpPr>
            <p:nvPr/>
          </p:nvSpPr>
          <p:spPr bwMode="auto">
            <a:xfrm>
              <a:off x="499" y="863"/>
              <a:ext cx="0" cy="2495"/>
            </a:xfrm>
            <a:prstGeom prst="line">
              <a:avLst/>
            </a:prstGeom>
            <a:noFill/>
            <a:ln w="381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0919" name="TextBox 31"/>
            <p:cNvSpPr txBox="1">
              <a:spLocks noChangeArrowheads="1"/>
            </p:cNvSpPr>
            <p:nvPr/>
          </p:nvSpPr>
          <p:spPr bwMode="auto">
            <a:xfrm>
              <a:off x="227" y="1408"/>
              <a:ext cx="564" cy="427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>
                  <a:solidFill>
                    <a:schemeClr val="bg1"/>
                  </a:solidFill>
                  <a:latin typeface="Verdana" charset="0"/>
                </a:rPr>
                <a:t>OLCI L1B</a:t>
              </a:r>
            </a:p>
          </p:txBody>
        </p:sp>
        <p:sp>
          <p:nvSpPr>
            <p:cNvPr id="4" name="Line 177"/>
            <p:cNvSpPr>
              <a:spLocks noChangeShapeType="1"/>
            </p:cNvSpPr>
            <p:nvPr/>
          </p:nvSpPr>
          <p:spPr bwMode="auto">
            <a:xfrm>
              <a:off x="499" y="3177"/>
              <a:ext cx="1" cy="210"/>
            </a:xfrm>
            <a:prstGeom prst="line">
              <a:avLst/>
            </a:prstGeom>
            <a:noFill/>
            <a:ln w="63500">
              <a:solidFill>
                <a:srgbClr val="464847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r">
                <a:defRPr/>
              </a:pPr>
              <a:endParaRPr lang="en-US" b="0">
                <a:latin typeface="Verdana" charset="0"/>
                <a:ea typeface="+mn-ea"/>
                <a:cs typeface="+mn-cs"/>
              </a:endParaRPr>
            </a:p>
          </p:txBody>
        </p:sp>
      </p:grpSp>
      <p:sp>
        <p:nvSpPr>
          <p:cNvPr id="38" name="Text Box 149"/>
          <p:cNvSpPr txBox="1">
            <a:spLocks noChangeArrowheads="1"/>
          </p:cNvSpPr>
          <p:nvPr/>
        </p:nvSpPr>
        <p:spPr bwMode="auto">
          <a:xfrm>
            <a:off x="2016125" y="1339850"/>
            <a:ext cx="1584325" cy="581025"/>
          </a:xfrm>
          <a:prstGeom prst="rect">
            <a:avLst/>
          </a:prstGeom>
          <a:solidFill>
            <a:srgbClr val="00338D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smtClean="0">
                <a:solidFill>
                  <a:schemeClr val="bg1"/>
                </a:solidFill>
                <a:latin typeface="Verdana" charset="0"/>
              </a:rPr>
              <a:t>SLSTR Instrument</a:t>
            </a:r>
          </a:p>
        </p:txBody>
      </p:sp>
      <p:sp>
        <p:nvSpPr>
          <p:cNvPr id="44" name="Text Box 150"/>
          <p:cNvSpPr txBox="1">
            <a:spLocks noChangeArrowheads="1"/>
          </p:cNvSpPr>
          <p:nvPr/>
        </p:nvSpPr>
        <p:spPr bwMode="auto">
          <a:xfrm>
            <a:off x="3995738" y="1352550"/>
            <a:ext cx="1549400" cy="581025"/>
          </a:xfrm>
          <a:prstGeom prst="rect">
            <a:avLst/>
          </a:prstGeom>
          <a:solidFill>
            <a:srgbClr val="00338D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smtClean="0">
                <a:solidFill>
                  <a:schemeClr val="bg1"/>
                </a:solidFill>
                <a:latin typeface="Verdana" charset="0"/>
              </a:rPr>
              <a:t>SRAL Instrument</a:t>
            </a:r>
          </a:p>
        </p:txBody>
      </p:sp>
      <p:sp>
        <p:nvSpPr>
          <p:cNvPr id="45" name="Text Box 151"/>
          <p:cNvSpPr txBox="1">
            <a:spLocks noChangeArrowheads="1"/>
          </p:cNvSpPr>
          <p:nvPr/>
        </p:nvSpPr>
        <p:spPr bwMode="auto">
          <a:xfrm>
            <a:off x="5832475" y="1365250"/>
            <a:ext cx="1495425" cy="581025"/>
          </a:xfrm>
          <a:prstGeom prst="rect">
            <a:avLst/>
          </a:prstGeom>
          <a:solidFill>
            <a:srgbClr val="00338D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smtClean="0">
                <a:solidFill>
                  <a:schemeClr val="bg1"/>
                </a:solidFill>
                <a:latin typeface="Verdana" charset="0"/>
              </a:rPr>
              <a:t>MWR Instrument</a:t>
            </a:r>
          </a:p>
        </p:txBody>
      </p:sp>
      <p:sp>
        <p:nvSpPr>
          <p:cNvPr id="46" name="Text Box 152"/>
          <p:cNvSpPr txBox="1">
            <a:spLocks noChangeArrowheads="1"/>
          </p:cNvSpPr>
          <p:nvPr/>
        </p:nvSpPr>
        <p:spPr bwMode="auto">
          <a:xfrm>
            <a:off x="7559675" y="1376363"/>
            <a:ext cx="1057275" cy="581025"/>
          </a:xfrm>
          <a:prstGeom prst="rect">
            <a:avLst/>
          </a:prstGeom>
          <a:solidFill>
            <a:srgbClr val="00338D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smtClean="0">
                <a:solidFill>
                  <a:schemeClr val="bg1"/>
                </a:solidFill>
                <a:latin typeface="Verdana" charset="0"/>
              </a:rPr>
              <a:t>POD System</a:t>
            </a:r>
          </a:p>
        </p:txBody>
      </p:sp>
      <p:sp>
        <p:nvSpPr>
          <p:cNvPr id="63" name="Text Box 34"/>
          <p:cNvSpPr txBox="1">
            <a:spLocks noChangeArrowheads="1"/>
          </p:cNvSpPr>
          <p:nvPr/>
        </p:nvSpPr>
        <p:spPr bwMode="auto">
          <a:xfrm>
            <a:off x="19050" y="1335088"/>
            <a:ext cx="1565275" cy="581025"/>
          </a:xfrm>
          <a:prstGeom prst="rect">
            <a:avLst/>
          </a:prstGeom>
          <a:solidFill>
            <a:srgbClr val="00338D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smtClean="0">
                <a:solidFill>
                  <a:schemeClr val="bg1"/>
                </a:solidFill>
                <a:latin typeface="Verdana" charset="0"/>
              </a:rPr>
              <a:t>OLCI Instrument</a:t>
            </a:r>
          </a:p>
        </p:txBody>
      </p:sp>
      <p:sp>
        <p:nvSpPr>
          <p:cNvPr id="321573" name="Rectangle 37"/>
          <p:cNvSpPr>
            <a:spLocks noChangeArrowheads="1"/>
          </p:cNvSpPr>
          <p:nvPr/>
        </p:nvSpPr>
        <p:spPr bwMode="auto">
          <a:xfrm>
            <a:off x="179512" y="0"/>
            <a:ext cx="70564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bg1"/>
                </a:solidFill>
                <a:cs typeface="+mn-cs"/>
              </a:rPr>
              <a:t>S3: </a:t>
            </a:r>
            <a:r>
              <a:rPr lang="en-GB" sz="3200" dirty="0" smtClean="0">
                <a:solidFill>
                  <a:schemeClr val="bg1"/>
                </a:solidFill>
                <a:cs typeface="+mn-cs"/>
              </a:rPr>
              <a:t>Data </a:t>
            </a:r>
            <a:r>
              <a:rPr lang="en-GB" sz="3200" dirty="0">
                <a:solidFill>
                  <a:schemeClr val="bg1"/>
                </a:solidFill>
                <a:cs typeface="+mn-cs"/>
              </a:rPr>
              <a:t>processing chains</a:t>
            </a:r>
            <a:endParaRPr lang="en-US" sz="32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21574" name="Text Box 153"/>
          <p:cNvSpPr txBox="1">
            <a:spLocks noChangeArrowheads="1"/>
          </p:cNvSpPr>
          <p:nvPr/>
        </p:nvSpPr>
        <p:spPr bwMode="auto">
          <a:xfrm>
            <a:off x="179388" y="5697538"/>
            <a:ext cx="70516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" charset="0"/>
              <a:buNone/>
            </a:pPr>
            <a:r>
              <a:rPr lang="en-GB" sz="1800"/>
              <a:t>Product delivery timeliness:</a:t>
            </a:r>
          </a:p>
          <a:p>
            <a:pPr eaLnBrk="1" hangingPunct="1">
              <a:spcBef>
                <a:spcPct val="20000"/>
              </a:spcBef>
              <a:buFont typeface="Times" charset="0"/>
              <a:buChar char="•"/>
            </a:pPr>
            <a:r>
              <a:rPr lang="en-GB" sz="1400">
                <a:latin typeface="Verdana" charset="0"/>
              </a:rPr>
              <a:t>Near-Real Time (&lt; 3 hr) availability of L2 products (and L1b)</a:t>
            </a:r>
          </a:p>
          <a:p>
            <a:pPr eaLnBrk="1" hangingPunct="1">
              <a:spcBef>
                <a:spcPct val="20000"/>
              </a:spcBef>
              <a:buFont typeface="Times" charset="0"/>
              <a:buChar char="•"/>
            </a:pPr>
            <a:r>
              <a:rPr lang="en-US" sz="1400">
                <a:latin typeface="Verdana" charset="0"/>
              </a:rPr>
              <a:t>1 to 2 days delivery of higher quality topography products for assimilation in models</a:t>
            </a:r>
            <a:endParaRPr lang="en-GB" sz="1400">
              <a:latin typeface="Verdana" charset="0"/>
            </a:endParaRPr>
          </a:p>
        </p:txBody>
      </p:sp>
      <p:grpSp>
        <p:nvGrpSpPr>
          <p:cNvPr id="321538" name="Group 2"/>
          <p:cNvGrpSpPr>
            <a:grpSpLocks/>
          </p:cNvGrpSpPr>
          <p:nvPr/>
        </p:nvGrpSpPr>
        <p:grpSpPr bwMode="auto">
          <a:xfrm>
            <a:off x="2843213" y="1920875"/>
            <a:ext cx="3384550" cy="3811588"/>
            <a:chOff x="1769" y="1210"/>
            <a:chExt cx="2086" cy="2816"/>
          </a:xfrm>
        </p:grpSpPr>
        <p:sp>
          <p:nvSpPr>
            <p:cNvPr id="54" name="Text Box 172"/>
            <p:cNvSpPr txBox="1">
              <a:spLocks noChangeArrowheads="1"/>
            </p:cNvSpPr>
            <p:nvPr/>
          </p:nvSpPr>
          <p:spPr bwMode="auto">
            <a:xfrm>
              <a:off x="2394" y="3409"/>
              <a:ext cx="1235" cy="617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600" smtClean="0">
                  <a:solidFill>
                    <a:schemeClr val="bg1"/>
                  </a:solidFill>
                  <a:latin typeface="Verdana" charset="0"/>
                </a:rPr>
                <a:t>L2 Surface Temperatures Products</a:t>
              </a:r>
            </a:p>
          </p:txBody>
        </p:sp>
        <p:grpSp>
          <p:nvGrpSpPr>
            <p:cNvPr id="80909" name="Group 4"/>
            <p:cNvGrpSpPr>
              <a:grpSpLocks/>
            </p:cNvGrpSpPr>
            <p:nvPr/>
          </p:nvGrpSpPr>
          <p:grpSpPr bwMode="auto">
            <a:xfrm>
              <a:off x="1769" y="1210"/>
              <a:ext cx="2086" cy="2177"/>
              <a:chOff x="1769" y="1210"/>
              <a:chExt cx="2086" cy="2177"/>
            </a:xfrm>
          </p:grpSpPr>
          <p:grpSp>
            <p:nvGrpSpPr>
              <p:cNvPr id="80910" name="Group 5"/>
              <p:cNvGrpSpPr>
                <a:grpSpLocks/>
              </p:cNvGrpSpPr>
              <p:nvPr/>
            </p:nvGrpSpPr>
            <p:grpSpPr bwMode="auto">
              <a:xfrm>
                <a:off x="1769" y="1210"/>
                <a:ext cx="2086" cy="2148"/>
                <a:chOff x="1769" y="1210"/>
                <a:chExt cx="2086" cy="2148"/>
              </a:xfrm>
            </p:grpSpPr>
            <p:sp>
              <p:nvSpPr>
                <p:cNvPr id="80912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3039" y="2370"/>
                  <a:ext cx="816" cy="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Verdana" charset="0"/>
                    </a:rPr>
                    <a:t>Surface Temperature Processing </a:t>
                  </a:r>
                  <a:br>
                    <a:rPr lang="en-US" sz="1400">
                      <a:latin typeface="Verdana" charset="0"/>
                    </a:rPr>
                  </a:br>
                  <a:r>
                    <a:rPr lang="en-US" sz="1400">
                      <a:latin typeface="Verdana" charset="0"/>
                    </a:rPr>
                    <a:t>chain based </a:t>
                  </a:r>
                  <a:br>
                    <a:rPr lang="en-US" sz="1400">
                      <a:latin typeface="Verdana" charset="0"/>
                    </a:rPr>
                  </a:br>
                  <a:r>
                    <a:rPr lang="en-US" sz="1400">
                      <a:latin typeface="Verdana" charset="0"/>
                    </a:rPr>
                    <a:t>on SLST data</a:t>
                  </a:r>
                </a:p>
              </p:txBody>
            </p:sp>
            <p:cxnSp>
              <p:nvCxnSpPr>
                <p:cNvPr id="321544" name="AutoShape 8"/>
                <p:cNvCxnSpPr>
                  <a:cxnSpLocks noChangeShapeType="1"/>
                  <a:stCxn id="38" idx="2"/>
                  <a:endCxn id="80915" idx="1"/>
                </p:cNvCxnSpPr>
                <p:nvPr/>
              </p:nvCxnSpPr>
              <p:spPr bwMode="auto">
                <a:xfrm rot="16200000" flipH="1">
                  <a:off x="1873" y="1106"/>
                  <a:ext cx="653" cy="862"/>
                </a:xfrm>
                <a:prstGeom prst="bentConnector2">
                  <a:avLst/>
                </a:prstGeom>
                <a:noFill/>
                <a:ln w="38100">
                  <a:solidFill>
                    <a:srgbClr val="99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21545" name="Line 9"/>
                <p:cNvSpPr>
                  <a:spLocks noChangeShapeType="1"/>
                </p:cNvSpPr>
                <p:nvPr/>
              </p:nvSpPr>
              <p:spPr bwMode="auto">
                <a:xfrm>
                  <a:off x="2949" y="2043"/>
                  <a:ext cx="0" cy="1318"/>
                </a:xfrm>
                <a:prstGeom prst="line">
                  <a:avLst/>
                </a:prstGeom>
                <a:noFill/>
                <a:ln w="38100">
                  <a:solidFill>
                    <a:srgbClr val="99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0915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2631" y="1680"/>
                  <a:ext cx="590" cy="430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fr-FR" sz="1600">
                      <a:solidFill>
                        <a:schemeClr val="bg1"/>
                      </a:solidFill>
                      <a:latin typeface="Verdana" charset="0"/>
                    </a:rPr>
                    <a:t>SLSTR L1B</a:t>
                  </a:r>
                </a:p>
              </p:txBody>
            </p:sp>
          </p:grpSp>
          <p:sp>
            <p:nvSpPr>
              <p:cNvPr id="58" name="Line 177"/>
              <p:cNvSpPr>
                <a:spLocks noChangeShapeType="1"/>
              </p:cNvSpPr>
              <p:nvPr/>
            </p:nvSpPr>
            <p:spPr bwMode="auto">
              <a:xfrm>
                <a:off x="2949" y="3180"/>
                <a:ext cx="1" cy="210"/>
              </a:xfrm>
              <a:prstGeom prst="line">
                <a:avLst/>
              </a:prstGeom>
              <a:noFill/>
              <a:ln w="63500">
                <a:solidFill>
                  <a:srgbClr val="464847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r">
                  <a:defRPr/>
                </a:pPr>
                <a:endParaRPr lang="en-US" b="0">
                  <a:latin typeface="Verdana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7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3"/>
          <p:cNvSpPr txBox="1">
            <a:spLocks noGrp="1"/>
          </p:cNvSpPr>
          <p:nvPr/>
        </p:nvSpPr>
        <p:spPr bwMode="auto">
          <a:xfrm>
            <a:off x="287215" y="6624321"/>
            <a:ext cx="3557954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 eaLnBrk="1" hangingPunct="1"/>
            <a:r>
              <a:rPr lang="en-US" sz="800" b="0">
                <a:solidFill>
                  <a:srgbClr val="EEECE1"/>
                </a:solidFill>
                <a:cs typeface="+mn-cs"/>
              </a:rPr>
              <a:t>Feb 2010</a:t>
            </a:r>
            <a:endParaRPr lang="en-GB" sz="800" b="0">
              <a:solidFill>
                <a:srgbClr val="EEECE1"/>
              </a:solidFill>
              <a:cs typeface="+mn-cs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87524" y="152636"/>
            <a:ext cx="7620000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b="1" dirty="0" smtClean="0">
                <a:ea typeface="Verdana" pitchFamily="34" charset="0"/>
                <a:cs typeface="Verdana" pitchFamily="34" charset="0"/>
              </a:rPr>
              <a:t>ESA</a:t>
            </a:r>
            <a:r>
              <a:rPr lang="en-US" altLang="en-US" sz="2800" b="1" dirty="0" smtClean="0">
                <a:ea typeface="Verdana" pitchFamily="34" charset="0"/>
                <a:cs typeface="Verdana" pitchFamily="34" charset="0"/>
              </a:rPr>
              <a:t>’</a:t>
            </a:r>
            <a:r>
              <a:rPr lang="en-US" sz="2800" b="1" dirty="0" smtClean="0">
                <a:ea typeface="Verdana" pitchFamily="34" charset="0"/>
                <a:cs typeface="Verdana" pitchFamily="34" charset="0"/>
              </a:rPr>
              <a:t>s Earth Observation data</a:t>
            </a:r>
            <a:br>
              <a:rPr lang="en-US" sz="2800" b="1" dirty="0" smtClean="0">
                <a:ea typeface="Verdana" pitchFamily="34" charset="0"/>
                <a:cs typeface="Verdana" pitchFamily="34" charset="0"/>
              </a:rPr>
            </a:br>
            <a:r>
              <a:rPr lang="en-US" sz="2800" b="1" i="1" dirty="0" smtClean="0">
                <a:ea typeface="Verdana" pitchFamily="34" charset="0"/>
                <a:cs typeface="Verdana" pitchFamily="34" charset="0"/>
              </a:rPr>
              <a:t>Respective data policies</a:t>
            </a:r>
            <a:endParaRPr lang="en-GB" sz="2800" b="1" i="1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195146" y="2088587"/>
            <a:ext cx="2879481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 eaLnBrk="1" hangingPunct="1"/>
            <a:r>
              <a:rPr lang="en-GB" sz="1800" dirty="0">
                <a:solidFill>
                  <a:srgbClr val="006699"/>
                </a:solidFill>
                <a:cs typeface="+mn-cs"/>
              </a:rPr>
              <a:t>ERS and </a:t>
            </a:r>
            <a:r>
              <a:rPr lang="en-GB" sz="1800" dirty="0" err="1">
                <a:solidFill>
                  <a:srgbClr val="006699"/>
                </a:solidFill>
                <a:cs typeface="+mn-cs"/>
              </a:rPr>
              <a:t>Envisat</a:t>
            </a:r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r>
              <a:rPr lang="en-GB" sz="1800" dirty="0">
                <a:solidFill>
                  <a:srgbClr val="006699"/>
                </a:solidFill>
                <a:cs typeface="+mn-cs"/>
              </a:rPr>
              <a:t>Earth Explorers </a:t>
            </a: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r>
              <a:rPr lang="en-GB" sz="1800" dirty="0">
                <a:solidFill>
                  <a:srgbClr val="006699"/>
                </a:solidFill>
                <a:cs typeface="+mn-cs"/>
              </a:rPr>
              <a:t>Sentinels</a:t>
            </a: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endParaRPr lang="en-GB" sz="1800" dirty="0">
              <a:solidFill>
                <a:srgbClr val="006699"/>
              </a:solidFill>
              <a:cs typeface="+mn-cs"/>
            </a:endParaRPr>
          </a:p>
          <a:p>
            <a:pPr defTabSz="457200" eaLnBrk="1" hangingPunct="1"/>
            <a:endParaRPr lang="en-GB" sz="1200" b="0" dirty="0">
              <a:solidFill>
                <a:srgbClr val="006699"/>
              </a:solidFill>
              <a:cs typeface="+mn-cs"/>
            </a:endParaRPr>
          </a:p>
        </p:txBody>
      </p:sp>
      <p:pic>
        <p:nvPicPr>
          <p:cNvPr id="24580" name="Picture 5" descr="EnvisatA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23" y="1876228"/>
            <a:ext cx="1439008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SMOS in orb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23" y="2913231"/>
            <a:ext cx="143900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 descr="sentinel1spacecraf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043" y="3951276"/>
            <a:ext cx="143900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 descr="tm_prob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23" y="5044759"/>
            <a:ext cx="143900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AutoShape 9"/>
          <p:cNvSpPr>
            <a:spLocks/>
          </p:cNvSpPr>
          <p:nvPr/>
        </p:nvSpPr>
        <p:spPr bwMode="auto">
          <a:xfrm>
            <a:off x="5077559" y="2212778"/>
            <a:ext cx="360485" cy="1368425"/>
          </a:xfrm>
          <a:prstGeom prst="rightBrace">
            <a:avLst>
              <a:gd name="adj1" fmla="val 31645"/>
              <a:gd name="adj2" fmla="val 50000"/>
            </a:avLst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en-US" b="0">
              <a:solidFill>
                <a:prstClr val="black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94218" name="AutoShape 10"/>
          <p:cNvSpPr>
            <a:spLocks/>
          </p:cNvSpPr>
          <p:nvPr/>
        </p:nvSpPr>
        <p:spPr bwMode="auto">
          <a:xfrm>
            <a:off x="5074628" y="4064648"/>
            <a:ext cx="360485" cy="576262"/>
          </a:xfrm>
          <a:prstGeom prst="rightBrace">
            <a:avLst>
              <a:gd name="adj1" fmla="val 13326"/>
              <a:gd name="adj2" fmla="val 50000"/>
            </a:avLst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en-US" b="0">
              <a:solidFill>
                <a:prstClr val="black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94219" name="AutoShape 11"/>
          <p:cNvSpPr>
            <a:spLocks/>
          </p:cNvSpPr>
          <p:nvPr/>
        </p:nvSpPr>
        <p:spPr bwMode="auto">
          <a:xfrm>
            <a:off x="5077559" y="5163453"/>
            <a:ext cx="359019" cy="863600"/>
          </a:xfrm>
          <a:prstGeom prst="rightBrace">
            <a:avLst>
              <a:gd name="adj1" fmla="val 19971"/>
              <a:gd name="adj2" fmla="val 50000"/>
            </a:avLst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en-US" b="0">
              <a:solidFill>
                <a:prstClr val="black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5580185" y="2239645"/>
            <a:ext cx="262743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GB" sz="1400">
                <a:solidFill>
                  <a:srgbClr val="006699"/>
                </a:solidFill>
                <a:latin typeface="Verdana" charset="0"/>
                <a:ea typeface="MS PGothic" charset="0"/>
                <a:cs typeface="MS PGothic" charset="0"/>
              </a:rPr>
              <a:t>Revised ESA Data Policy for ERS, Envisat and Earth Explorer missions</a:t>
            </a:r>
          </a:p>
          <a:p>
            <a:pPr defTabSz="457200">
              <a:defRPr/>
            </a:pPr>
            <a:r>
              <a:rPr lang="en-GB" sz="1400">
                <a:solidFill>
                  <a:srgbClr val="006699"/>
                </a:solidFill>
                <a:latin typeface="Verdana" charset="0"/>
                <a:ea typeface="MS PGothic" charset="0"/>
                <a:cs typeface="MS PGothic" charset="0"/>
              </a:rPr>
              <a:t>ESA/PB-EO(2010)54</a:t>
            </a: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5580185" y="3823970"/>
            <a:ext cx="262743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GB" sz="1400">
                <a:solidFill>
                  <a:srgbClr val="006699"/>
                </a:solidFill>
                <a:latin typeface="Verdana" charset="0"/>
                <a:ea typeface="MS PGothic" charset="0"/>
                <a:cs typeface="MS PGothic" charset="0"/>
              </a:rPr>
              <a:t>Joint Principles for a Sentinel Data Policy ESA/PB-EO (2009)98 </a:t>
            </a:r>
          </a:p>
        </p:txBody>
      </p: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5580185" y="5044759"/>
            <a:ext cx="262743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GB" sz="1400">
                <a:solidFill>
                  <a:srgbClr val="006699"/>
                </a:solidFill>
                <a:latin typeface="Verdana" charset="0"/>
                <a:ea typeface="MS PGothic" charset="0"/>
                <a:cs typeface="MS PGothic" charset="0"/>
              </a:rPr>
              <a:t>Data Policy of individual data providers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123343" y="5069670"/>
            <a:ext cx="3024554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GB" dirty="0">
                <a:solidFill>
                  <a:srgbClr val="006699"/>
                </a:solidFill>
                <a:latin typeface="Verdana" charset="0"/>
                <a:ea typeface="MS PGothic" charset="0"/>
                <a:cs typeface="MS PGothic" charset="0"/>
              </a:rPr>
              <a:t>Contributing missions (to GMES) and </a:t>
            </a:r>
          </a:p>
          <a:p>
            <a:pPr defTabSz="457200">
              <a:defRPr/>
            </a:pPr>
            <a:r>
              <a:rPr lang="en-GB" dirty="0">
                <a:solidFill>
                  <a:srgbClr val="006699"/>
                </a:solidFill>
                <a:latin typeface="Verdana" charset="0"/>
                <a:ea typeface="MS PGothic" charset="0"/>
                <a:cs typeface="MS PGothic" charset="0"/>
              </a:rPr>
              <a:t>Third Party Missions</a:t>
            </a:r>
          </a:p>
          <a:p>
            <a:pPr defTabSz="457200">
              <a:defRPr/>
            </a:pPr>
            <a:endParaRPr lang="en-GB" b="0" dirty="0">
              <a:solidFill>
                <a:prstClr val="black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035755" y="1703905"/>
            <a:ext cx="4804578" cy="341632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>
              <a:defRPr/>
            </a:pPr>
            <a:endParaRPr lang="en-GB" dirty="0">
              <a:solidFill>
                <a:prstClr val="black">
                  <a:lumMod val="75000"/>
                  <a:lumOff val="25000"/>
                </a:prstClr>
              </a:solidFill>
              <a:ea typeface="MS PGothic" charset="0"/>
              <a:cs typeface="MS PGothic" charset="0"/>
            </a:endParaRPr>
          </a:p>
          <a:p>
            <a:pPr algn="ctr" defTabSz="457200">
              <a:defRPr/>
            </a:pP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  <a:ea typeface="MS PGothic" charset="0"/>
                <a:cs typeface="MS PGothic" charset="0"/>
              </a:rPr>
              <a:t>Sentinel Data Policy </a:t>
            </a:r>
          </a:p>
          <a:p>
            <a:pPr defTabSz="457200">
              <a:defRPr/>
            </a:pPr>
            <a:endParaRPr lang="en-GB" dirty="0" smtClean="0">
              <a:solidFill>
                <a:prstClr val="black">
                  <a:lumMod val="75000"/>
                  <a:lumOff val="25000"/>
                </a:prstClr>
              </a:solidFill>
              <a:ea typeface="MS PGothic" charset="0"/>
              <a:cs typeface="MS PGothic" charset="0"/>
            </a:endParaRPr>
          </a:p>
          <a:p>
            <a:pPr defTabSz="457200">
              <a:defRPr/>
            </a:pP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  <a:ea typeface="MS PGothic" charset="0"/>
                <a:cs typeface="MS PGothic" charset="0"/>
              </a:rPr>
              <a:t>F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MS PGothic" charset="0"/>
                <a:cs typeface="MS PGothic" charset="0"/>
              </a:rPr>
              <a:t>ull </a:t>
            </a: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  <a:ea typeface="MS PGothic" charset="0"/>
                <a:cs typeface="MS PGothic" charset="0"/>
              </a:rPr>
              <a:t>and open access to Sentinel data to all users </a:t>
            </a:r>
            <a:b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  <a:ea typeface="MS PGothic" charset="0"/>
                <a:cs typeface="MS PGothic" charset="0"/>
              </a:rPr>
            </a:br>
            <a:r>
              <a:rPr lang="en-GB" sz="1400" b="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	</a:t>
            </a:r>
            <a:endParaRPr lang="en-GB" sz="1400" dirty="0">
              <a:solidFill>
                <a:prstClr val="black">
                  <a:lumMod val="75000"/>
                  <a:lumOff val="25000"/>
                </a:prstClr>
              </a:solidFill>
              <a:latin typeface="Verdana" charset="0"/>
              <a:ea typeface="MS PGothic" charset="0"/>
              <a:cs typeface="MS PGothic" charset="0"/>
            </a:endParaRPr>
          </a:p>
          <a:p>
            <a:pPr defTabSz="457200">
              <a:defRPr/>
            </a:pPr>
            <a:r>
              <a:rPr lang="en-GB" sz="1400" i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In practical terms</a:t>
            </a:r>
          </a:p>
          <a:p>
            <a:pPr defTabSz="457200">
              <a:defRPr/>
            </a:pPr>
            <a:endParaRPr lang="en-GB" sz="1400" i="1" dirty="0">
              <a:solidFill>
                <a:prstClr val="black">
                  <a:lumMod val="75000"/>
                  <a:lumOff val="25000"/>
                </a:prstClr>
              </a:solidFill>
              <a:latin typeface="Verdana" charset="0"/>
              <a:ea typeface="MS PGothic" charset="0"/>
              <a:cs typeface="MS PGothic" charset="0"/>
            </a:endParaRPr>
          </a:p>
          <a:p>
            <a:pPr marL="285750" indent="-285750" defTabSz="457200">
              <a:buFont typeface="Arial" pitchFamily="34" charset="0"/>
              <a:buChar char="•"/>
              <a:defRPr/>
            </a:pPr>
            <a:r>
              <a:rPr lang="en-GB" sz="1400" b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Anybody has </a:t>
            </a:r>
            <a:r>
              <a:rPr lang="en-GB" sz="1400" b="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the right </a:t>
            </a:r>
            <a:r>
              <a:rPr lang="en-GB" sz="1400" b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to access </a:t>
            </a:r>
            <a:r>
              <a:rPr lang="en-GB" sz="1400" b="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acquired Sentinel </a:t>
            </a:r>
            <a:r>
              <a:rPr lang="en-GB" sz="1400" b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data</a:t>
            </a:r>
          </a:p>
          <a:p>
            <a:pPr marL="285750" indent="-285750" defTabSz="457200">
              <a:buFont typeface="Arial" pitchFamily="34" charset="0"/>
              <a:buChar char="•"/>
              <a:defRPr/>
            </a:pPr>
            <a:r>
              <a:rPr lang="en-GB" sz="1400" b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Licenses </a:t>
            </a:r>
            <a:r>
              <a:rPr lang="en-GB" sz="1400" b="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for the Sentinel data are free of </a:t>
            </a:r>
            <a:r>
              <a:rPr lang="en-GB" sz="1400" b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charge</a:t>
            </a:r>
          </a:p>
          <a:p>
            <a:pPr marL="285750" indent="-285750" defTabSz="457200">
              <a:buFont typeface="Arial" pitchFamily="34" charset="0"/>
              <a:buChar char="•"/>
              <a:defRPr/>
            </a:pPr>
            <a:r>
              <a:rPr lang="en-GB" sz="1400" b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charset="0"/>
                <a:ea typeface="MS PGothic" charset="0"/>
                <a:cs typeface="MS PGothic" charset="0"/>
              </a:rPr>
              <a:t>However the funding for the actual access in routine phase is under discussion with EU</a:t>
            </a:r>
            <a:endParaRPr lang="en-GB" sz="1400" b="0" dirty="0">
              <a:solidFill>
                <a:prstClr val="black">
                  <a:lumMod val="75000"/>
                  <a:lumOff val="25000"/>
                </a:prstClr>
              </a:solidFill>
              <a:latin typeface="Verdana" charset="0"/>
              <a:ea typeface="MS PGothic" charset="0"/>
              <a:cs typeface="MS PGothic" charset="0"/>
            </a:endParaRPr>
          </a:p>
          <a:p>
            <a:pPr defTabSz="457200">
              <a:defRPr/>
            </a:pPr>
            <a:endParaRPr lang="en-GB" sz="1400" dirty="0">
              <a:solidFill>
                <a:prstClr val="black">
                  <a:lumMod val="75000"/>
                  <a:lumOff val="25000"/>
                </a:prstClr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94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772" y="152636"/>
            <a:ext cx="4533900" cy="685800"/>
          </a:xfrm>
        </p:spPr>
        <p:txBody>
          <a:bodyPr/>
          <a:lstStyle/>
          <a:p>
            <a:pPr algn="ctr"/>
            <a:r>
              <a:rPr lang="en-GB" sz="2800" b="1" dirty="0"/>
              <a:t>Access</a:t>
            </a:r>
            <a:r>
              <a:rPr lang="en-GB" sz="3600" b="1" dirty="0" smtClean="0"/>
              <a:t> </a:t>
            </a:r>
            <a:r>
              <a:rPr lang="en-GB" sz="2800" b="1" dirty="0"/>
              <a:t>to S3 </a:t>
            </a:r>
            <a:r>
              <a:rPr lang="en-GB" sz="2800" b="1" dirty="0" smtClean="0"/>
              <a:t>Data from the Sentinel-3 PDGS</a:t>
            </a:r>
            <a:endParaRPr lang="en-GB" sz="2800" b="1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01887" y="1617687"/>
            <a:ext cx="1336675" cy="6048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457200"/>
            <a:r>
              <a:rPr lang="en-GB" sz="1200" dirty="0" smtClean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Interactive </a:t>
            </a:r>
            <a:r>
              <a:rPr lang="en-GB" sz="1200" dirty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data request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067174" y="4044973"/>
            <a:ext cx="1038225" cy="1438275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GB" sz="1400" dirty="0">
                <a:solidFill>
                  <a:srgbClr val="00338D"/>
                </a:solidFill>
                <a:latin typeface="Calibri" pitchFamily="34" charset="0"/>
                <a:ea typeface="MS PGothic" pitchFamily="34" charset="-128"/>
                <a:cs typeface="+mn-cs"/>
              </a:rPr>
              <a:t>EUMETSAT</a:t>
            </a:r>
          </a:p>
          <a:p>
            <a:pPr algn="ctr" defTabSz="457200"/>
            <a:r>
              <a:rPr lang="en-GB" sz="1400" dirty="0" smtClean="0">
                <a:solidFill>
                  <a:srgbClr val="00338D"/>
                </a:solidFill>
                <a:latin typeface="Calibri" pitchFamily="34" charset="0"/>
                <a:ea typeface="MS PGothic" pitchFamily="34" charset="-128"/>
                <a:cs typeface="+mn-cs"/>
              </a:rPr>
              <a:t>User Service</a:t>
            </a:r>
            <a:endParaRPr lang="en-GB" sz="1400" dirty="0">
              <a:solidFill>
                <a:srgbClr val="00338D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graphicFrame>
        <p:nvGraphicFramePr>
          <p:cNvPr id="10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8704243"/>
              </p:ext>
            </p:extLst>
          </p:nvPr>
        </p:nvGraphicFramePr>
        <p:xfrm>
          <a:off x="2141787" y="2008212"/>
          <a:ext cx="668337" cy="631825"/>
        </p:xfrm>
        <a:graphic>
          <a:graphicData uri="http://schemas.openxmlformats.org/presentationml/2006/ole">
            <p:oleObj spid="_x0000_s91162" name="Visio" r:id="rId3" imgW="937109" imgH="883976" progId="Visio.Drawing.11">
              <p:embed/>
            </p:oleObj>
          </a:graphicData>
        </a:graphic>
      </p:graphicFrame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409824" y="4764112"/>
            <a:ext cx="1341438" cy="6334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r>
              <a:rPr lang="en-GB" sz="1100" dirty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Subscription to predefined datasets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1999044" y="1520849"/>
            <a:ext cx="881063" cy="14033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GB" sz="1400" dirty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ESA </a:t>
            </a:r>
          </a:p>
          <a:p>
            <a:pPr algn="ctr" defTabSz="457200"/>
            <a:r>
              <a:rPr lang="en-GB" sz="1400" dirty="0">
                <a:solidFill>
                  <a:srgbClr val="00338D"/>
                </a:solidFill>
                <a:latin typeface="Calibri" pitchFamily="34" charset="0"/>
                <a:ea typeface="MS PGothic" pitchFamily="34" charset="-128"/>
                <a:cs typeface="+mn-cs"/>
              </a:rPr>
              <a:t>User Services</a:t>
            </a:r>
          </a:p>
          <a:p>
            <a:pPr algn="ctr" defTabSz="457200"/>
            <a:endParaRPr lang="en-GB" sz="1400" dirty="0">
              <a:solidFill>
                <a:srgbClr val="00549F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93967" y="2084058"/>
            <a:ext cx="3008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eaLnBrk="1" hangingPunct="1"/>
            <a:r>
              <a:rPr lang="en-US" b="0" dirty="0">
                <a:solidFill>
                  <a:prstClr val="black"/>
                </a:solidFill>
                <a:ea typeface="MS PGothic" pitchFamily="34" charset="-128"/>
                <a:cs typeface="+mn-cs"/>
              </a:rPr>
              <a:t>Direct download from Web Browser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893967" y="2530499"/>
            <a:ext cx="4100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eaLnBrk="1" hangingPunct="1"/>
            <a:r>
              <a:rPr lang="en-US" b="0" dirty="0">
                <a:solidFill>
                  <a:prstClr val="black"/>
                </a:solidFill>
                <a:ea typeface="MS PGothic" pitchFamily="34" charset="-128"/>
                <a:cs typeface="+mn-cs"/>
              </a:rPr>
              <a:t>Direct download Using </a:t>
            </a:r>
            <a:r>
              <a:rPr lang="en-US" b="0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ngEO</a:t>
            </a:r>
            <a:r>
              <a:rPr lang="en-US" b="0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Download Manager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3893967" y="1503386"/>
            <a:ext cx="3663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>
              <a:defRPr/>
            </a:pPr>
            <a:r>
              <a:rPr lang="en-US" b="0" dirty="0" smtClean="0">
                <a:solidFill>
                  <a:prstClr val="black"/>
                </a:solidFill>
                <a:ea typeface="ＭＳ Ｐゴシック" pitchFamily="34" charset="-128"/>
                <a:cs typeface="+mn-cs"/>
              </a:rPr>
              <a:t>Direct download Using </a:t>
            </a:r>
            <a:r>
              <a:rPr lang="en-US" b="0" dirty="0" err="1" smtClean="0">
                <a:solidFill>
                  <a:prstClr val="black"/>
                </a:solidFill>
                <a:ea typeface="ＭＳ Ｐゴシック" pitchFamily="34" charset="-128"/>
                <a:cs typeface="+mn-cs"/>
              </a:rPr>
              <a:t>ngEO</a:t>
            </a:r>
            <a:r>
              <a:rPr lang="en-US" b="0" dirty="0" smtClean="0">
                <a:solidFill>
                  <a:prstClr val="black"/>
                </a:solidFill>
                <a:ea typeface="ＭＳ Ｐゴシック" pitchFamily="34" charset="-128"/>
                <a:cs typeface="+mn-cs"/>
              </a:rPr>
              <a:t> Download Manager</a:t>
            </a: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409824" y="4060849"/>
            <a:ext cx="1336675" cy="6048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457200"/>
            <a:r>
              <a:rPr lang="en-GB" sz="1100" dirty="0" smtClean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Interactive </a:t>
            </a:r>
            <a:r>
              <a:rPr lang="en-GB" sz="1100" dirty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data request</a:t>
            </a: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395536" y="2406674"/>
            <a:ext cx="1341437" cy="504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r>
              <a:rPr lang="en-GB" sz="1100" dirty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Subscription to predefined datasets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4003368" y="4141854"/>
            <a:ext cx="25439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>
              <a:defRPr/>
            </a:pPr>
            <a:r>
              <a:rPr lang="en-US" sz="1200" b="0" dirty="0" smtClean="0">
                <a:solidFill>
                  <a:prstClr val="black"/>
                </a:solidFill>
                <a:ea typeface="ＭＳ Ｐゴシック" pitchFamily="34" charset="-128"/>
                <a:cs typeface="+mn-cs"/>
              </a:rPr>
              <a:t>Direct download Using UMARF</a:t>
            </a: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4032891" y="5196551"/>
            <a:ext cx="1408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>
              <a:defRPr/>
            </a:pPr>
            <a:r>
              <a:rPr lang="en-US" sz="1200" b="0" dirty="0" smtClean="0">
                <a:solidFill>
                  <a:prstClr val="black"/>
                </a:solidFill>
                <a:ea typeface="ＭＳ Ｐゴシック" pitchFamily="34" charset="-128"/>
                <a:cs typeface="+mn-cs"/>
              </a:rPr>
              <a:t>Via EUMETCAST</a:t>
            </a: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1999044" y="2992462"/>
            <a:ext cx="881062" cy="6159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r>
              <a:rPr lang="en-GB" sz="1100" dirty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Online access to data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3893967" y="3191824"/>
            <a:ext cx="3663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eaLnBrk="1" hangingPunct="1"/>
            <a:r>
              <a:rPr lang="en-US" b="0" dirty="0">
                <a:solidFill>
                  <a:prstClr val="black"/>
                </a:solidFill>
                <a:ea typeface="MS PGothic" pitchFamily="34" charset="-128"/>
                <a:cs typeface="+mn-cs"/>
              </a:rPr>
              <a:t>Access to FTP servers at land PDGS </a:t>
            </a:r>
            <a:r>
              <a:rPr lang="en-US" b="0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centres</a:t>
            </a:r>
            <a:endParaRPr lang="en-US" b="0" dirty="0">
              <a:solidFill>
                <a:prstClr val="black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>
            <a:off x="1763168" y="1825649"/>
            <a:ext cx="225425" cy="188913"/>
          </a:xfrm>
          <a:prstGeom prst="rightArrow">
            <a:avLst>
              <a:gd name="adj1" fmla="val 50000"/>
              <a:gd name="adj2" fmla="val 45587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0" name="AutoShape 28"/>
          <p:cNvSpPr>
            <a:spLocks noChangeArrowheads="1"/>
          </p:cNvSpPr>
          <p:nvPr/>
        </p:nvSpPr>
        <p:spPr bwMode="auto">
          <a:xfrm>
            <a:off x="1763168" y="2557487"/>
            <a:ext cx="225425" cy="188912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>
            <a:off x="405062" y="3036912"/>
            <a:ext cx="1341437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r>
              <a:rPr lang="en-GB" sz="1100" dirty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Direct data request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1763168" y="3187724"/>
            <a:ext cx="225425" cy="188913"/>
          </a:xfrm>
          <a:prstGeom prst="rightArrow">
            <a:avLst>
              <a:gd name="adj1" fmla="val 50000"/>
              <a:gd name="adj2" fmla="val 45587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" name="AutoShape 7"/>
          <p:cNvSpPr>
            <a:spLocks noChangeArrowheads="1"/>
          </p:cNvSpPr>
          <p:nvPr/>
        </p:nvSpPr>
        <p:spPr bwMode="auto">
          <a:xfrm>
            <a:off x="2134775" y="5619774"/>
            <a:ext cx="985837" cy="617538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r>
              <a:rPr lang="en-GB" sz="1100" dirty="0">
                <a:solidFill>
                  <a:srgbClr val="00338D"/>
                </a:solidFill>
                <a:latin typeface="Calibri" pitchFamily="34" charset="0"/>
                <a:ea typeface="MS PGothic" pitchFamily="34" charset="-128"/>
                <a:cs typeface="+mn-cs"/>
              </a:rPr>
              <a:t>Online access to </a:t>
            </a:r>
            <a:r>
              <a:rPr lang="en-GB" sz="1100" dirty="0" smtClean="0">
                <a:solidFill>
                  <a:srgbClr val="00338D"/>
                </a:solidFill>
                <a:latin typeface="Calibri" pitchFamily="34" charset="0"/>
                <a:ea typeface="MS PGothic" pitchFamily="34" charset="-128"/>
                <a:cs typeface="+mn-cs"/>
              </a:rPr>
              <a:t>data</a:t>
            </a:r>
            <a:endParaRPr lang="en-GB" sz="1100" dirty="0">
              <a:solidFill>
                <a:srgbClr val="00338D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3983701" y="5781677"/>
            <a:ext cx="4174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eaLnBrk="1" hangingPunct="1"/>
            <a:r>
              <a:rPr lang="en-US" b="0" dirty="0">
                <a:solidFill>
                  <a:prstClr val="black"/>
                </a:solidFill>
                <a:ea typeface="MS PGothic" pitchFamily="34" charset="-128"/>
                <a:cs typeface="+mn-cs"/>
              </a:rPr>
              <a:t>Access to FTP servers at the marine PDGS </a:t>
            </a:r>
            <a:r>
              <a:rPr lang="en-US" b="0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centre</a:t>
            </a:r>
            <a:endParaRPr lang="en-US" b="0" dirty="0">
              <a:solidFill>
                <a:prstClr val="black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409824" y="5667399"/>
            <a:ext cx="1341438" cy="504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r>
              <a:rPr lang="en-GB" sz="1100" dirty="0">
                <a:solidFill>
                  <a:srgbClr val="00549F"/>
                </a:solidFill>
                <a:latin typeface="Calibri" pitchFamily="34" charset="0"/>
                <a:ea typeface="MS PGothic" pitchFamily="34" charset="-128"/>
                <a:cs typeface="+mn-cs"/>
              </a:rPr>
              <a:t>Direct data request</a:t>
            </a:r>
          </a:p>
        </p:txBody>
      </p:sp>
      <p:sp>
        <p:nvSpPr>
          <p:cNvPr id="36" name="AutoShape 28"/>
          <p:cNvSpPr>
            <a:spLocks noChangeArrowheads="1"/>
          </p:cNvSpPr>
          <p:nvPr/>
        </p:nvSpPr>
        <p:spPr bwMode="auto">
          <a:xfrm>
            <a:off x="1794124" y="5826149"/>
            <a:ext cx="225425" cy="188913"/>
          </a:xfrm>
          <a:prstGeom prst="rightArrow">
            <a:avLst>
              <a:gd name="adj1" fmla="val 50000"/>
              <a:gd name="adj2" fmla="val 45587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4061775" y="4846858"/>
            <a:ext cx="2349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>
              <a:defRPr/>
            </a:pPr>
            <a:r>
              <a:rPr lang="en-US" sz="1200" b="0" dirty="0" smtClean="0">
                <a:solidFill>
                  <a:prstClr val="black"/>
                </a:solidFill>
                <a:ea typeface="ＭＳ Ｐゴシック" pitchFamily="34" charset="-128"/>
                <a:cs typeface="+mn-cs"/>
              </a:rPr>
              <a:t>Direct download Using UMARF </a:t>
            </a:r>
          </a:p>
        </p:txBody>
      </p:sp>
      <p:sp>
        <p:nvSpPr>
          <p:cNvPr id="38" name="AutoShape 28"/>
          <p:cNvSpPr>
            <a:spLocks noChangeArrowheads="1"/>
          </p:cNvSpPr>
          <p:nvPr/>
        </p:nvSpPr>
        <p:spPr bwMode="auto">
          <a:xfrm>
            <a:off x="1784599" y="4268812"/>
            <a:ext cx="225425" cy="188912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9" name="AutoShape 28"/>
          <p:cNvSpPr>
            <a:spLocks noChangeArrowheads="1"/>
          </p:cNvSpPr>
          <p:nvPr/>
        </p:nvSpPr>
        <p:spPr bwMode="auto">
          <a:xfrm>
            <a:off x="1786187" y="4960962"/>
            <a:ext cx="225425" cy="188912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4" name="AutoShape 11"/>
          <p:cNvSpPr>
            <a:spLocks/>
          </p:cNvSpPr>
          <p:nvPr/>
        </p:nvSpPr>
        <p:spPr bwMode="auto">
          <a:xfrm flipH="1">
            <a:off x="3847926" y="1449201"/>
            <a:ext cx="87888" cy="989223"/>
          </a:xfrm>
          <a:prstGeom prst="rightBrace">
            <a:avLst>
              <a:gd name="adj1" fmla="val 61111"/>
              <a:gd name="adj2" fmla="val 5113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7" name="AutoShape 28"/>
          <p:cNvSpPr>
            <a:spLocks noChangeArrowheads="1"/>
          </p:cNvSpPr>
          <p:nvPr/>
        </p:nvSpPr>
        <p:spPr bwMode="auto">
          <a:xfrm>
            <a:off x="2893755" y="1857703"/>
            <a:ext cx="922642" cy="206374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6" name="AutoShape 28"/>
          <p:cNvSpPr>
            <a:spLocks noChangeArrowheads="1"/>
          </p:cNvSpPr>
          <p:nvPr/>
        </p:nvSpPr>
        <p:spPr bwMode="auto">
          <a:xfrm rot="5400000">
            <a:off x="2487221" y="5458135"/>
            <a:ext cx="225425" cy="188913"/>
          </a:xfrm>
          <a:prstGeom prst="rightArrow">
            <a:avLst>
              <a:gd name="adj1" fmla="val 50000"/>
              <a:gd name="adj2" fmla="val 45587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9" name="AutoShape 28"/>
          <p:cNvSpPr>
            <a:spLocks noChangeArrowheads="1"/>
          </p:cNvSpPr>
          <p:nvPr/>
        </p:nvSpPr>
        <p:spPr bwMode="auto">
          <a:xfrm>
            <a:off x="2893304" y="2554711"/>
            <a:ext cx="922642" cy="206374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0" name="AutoShape 28"/>
          <p:cNvSpPr>
            <a:spLocks noChangeArrowheads="1"/>
          </p:cNvSpPr>
          <p:nvPr/>
        </p:nvSpPr>
        <p:spPr bwMode="auto">
          <a:xfrm>
            <a:off x="2893754" y="3197250"/>
            <a:ext cx="922642" cy="206374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1" name="AutoShape 28"/>
          <p:cNvSpPr>
            <a:spLocks noChangeArrowheads="1"/>
          </p:cNvSpPr>
          <p:nvPr/>
        </p:nvSpPr>
        <p:spPr bwMode="auto">
          <a:xfrm>
            <a:off x="3118099" y="4150451"/>
            <a:ext cx="922642" cy="206374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2" name="AutoShape 28"/>
          <p:cNvSpPr>
            <a:spLocks noChangeArrowheads="1"/>
          </p:cNvSpPr>
          <p:nvPr/>
        </p:nvSpPr>
        <p:spPr bwMode="auto">
          <a:xfrm>
            <a:off x="3118099" y="4880752"/>
            <a:ext cx="922642" cy="206374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3" name="AutoShape 28"/>
          <p:cNvSpPr>
            <a:spLocks noChangeArrowheads="1"/>
          </p:cNvSpPr>
          <p:nvPr/>
        </p:nvSpPr>
        <p:spPr bwMode="auto">
          <a:xfrm>
            <a:off x="3119047" y="5225039"/>
            <a:ext cx="922642" cy="206374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4" name="AutoShape 28"/>
          <p:cNvSpPr>
            <a:spLocks noChangeArrowheads="1"/>
          </p:cNvSpPr>
          <p:nvPr/>
        </p:nvSpPr>
        <p:spPr bwMode="auto">
          <a:xfrm>
            <a:off x="3148966" y="5826149"/>
            <a:ext cx="922642" cy="206374"/>
          </a:xfrm>
          <a:prstGeom prst="rightArrow">
            <a:avLst>
              <a:gd name="adj1" fmla="val 50000"/>
              <a:gd name="adj2" fmla="val 45588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457200"/>
            <a:endParaRPr lang="en-US" b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08" y="296653"/>
            <a:ext cx="1709689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20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5" name="Group 86"/>
          <p:cNvGrpSpPr>
            <a:grpSpLocks/>
          </p:cNvGrpSpPr>
          <p:nvPr/>
        </p:nvGrpSpPr>
        <p:grpSpPr bwMode="auto">
          <a:xfrm>
            <a:off x="4134817" y="1520788"/>
            <a:ext cx="3965575" cy="4198938"/>
            <a:chOff x="924" y="990"/>
            <a:chExt cx="2706" cy="2892"/>
          </a:xfrm>
        </p:grpSpPr>
        <p:sp>
          <p:nvSpPr>
            <p:cNvPr id="82953" name="Rectangle 84"/>
            <p:cNvSpPr>
              <a:spLocks noChangeArrowheads="1"/>
            </p:cNvSpPr>
            <p:nvPr/>
          </p:nvSpPr>
          <p:spPr bwMode="auto">
            <a:xfrm>
              <a:off x="924" y="2868"/>
              <a:ext cx="2706" cy="1014"/>
            </a:xfrm>
            <a:prstGeom prst="rect">
              <a:avLst/>
            </a:prstGeom>
            <a:solidFill>
              <a:srgbClr val="8EDB3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82954" name="Rectangle 83"/>
            <p:cNvSpPr>
              <a:spLocks noChangeArrowheads="1"/>
            </p:cNvSpPr>
            <p:nvPr/>
          </p:nvSpPr>
          <p:spPr bwMode="auto">
            <a:xfrm>
              <a:off x="930" y="1728"/>
              <a:ext cx="2688" cy="1128"/>
            </a:xfrm>
            <a:prstGeom prst="rect">
              <a:avLst/>
            </a:prstGeom>
            <a:solidFill>
              <a:srgbClr val="A9D6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82955" name="Rectangle 82"/>
            <p:cNvSpPr>
              <a:spLocks noChangeArrowheads="1"/>
            </p:cNvSpPr>
            <p:nvPr/>
          </p:nvSpPr>
          <p:spPr bwMode="auto">
            <a:xfrm>
              <a:off x="936" y="990"/>
              <a:ext cx="2676" cy="7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82946" name="Rectangle 5"/>
          <p:cNvSpPr>
            <a:spLocks noChangeArrowheads="1"/>
          </p:cNvSpPr>
          <p:nvPr/>
        </p:nvSpPr>
        <p:spPr bwMode="auto">
          <a:xfrm>
            <a:off x="323528" y="116632"/>
            <a:ext cx="7437437" cy="10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/>
          <a:p>
            <a:pPr defTabSz="673100"/>
            <a:r>
              <a:rPr lang="en-US" sz="3200" dirty="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Sentinel – 3 Core GS </a:t>
            </a:r>
          </a:p>
          <a:p>
            <a:pPr defTabSz="673100"/>
            <a:r>
              <a:rPr lang="en-US" sz="3200" dirty="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User Products list </a:t>
            </a:r>
            <a:endParaRPr lang="en-GB" sz="3200" dirty="0">
              <a:solidFill>
                <a:srgbClr val="FFFFFF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2948" name="Text Box 80"/>
          <p:cNvSpPr txBox="1">
            <a:spLocks noChangeArrowheads="1"/>
          </p:cNvSpPr>
          <p:nvPr/>
        </p:nvSpPr>
        <p:spPr bwMode="auto">
          <a:xfrm>
            <a:off x="4608004" y="1520788"/>
            <a:ext cx="39624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LEVEL 1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OLCI    L1B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SLSTR L1B</a:t>
            </a:r>
          </a:p>
          <a:p>
            <a:pPr eaLnBrk="1" hangingPunct="1"/>
            <a:endParaRPr lang="en-US" sz="1800" b="0" dirty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LEVEL 2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OLCI ocean color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SLSTR sea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SRAL L2</a:t>
            </a:r>
          </a:p>
          <a:p>
            <a:pPr eaLnBrk="1" hangingPunct="1"/>
            <a:endParaRPr lang="en-US" sz="1800" b="0" dirty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  <a:p>
            <a:pPr eaLnBrk="1" hangingPunct="1"/>
            <a:endParaRPr lang="en-US" sz="1800" dirty="0">
              <a:solidFill>
                <a:srgbClr val="00009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LEVEL 2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OLCI Land 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SLSTR Land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SYNERGY / VGT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- SRAL L2</a:t>
            </a:r>
          </a:p>
          <a:p>
            <a:pPr eaLnBrk="1" hangingPunct="1"/>
            <a:endParaRPr lang="en-US" sz="1800" b="0" dirty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	</a:t>
            </a:r>
          </a:p>
          <a:p>
            <a:pPr eaLnBrk="1" hangingPunct="1"/>
            <a:endParaRPr lang="en-GB" sz="1800" b="0" dirty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2949" name="Text Box 87"/>
          <p:cNvSpPr txBox="1">
            <a:spLocks noChangeArrowheads="1"/>
          </p:cNvSpPr>
          <p:nvPr/>
        </p:nvSpPr>
        <p:spPr bwMode="auto">
          <a:xfrm>
            <a:off x="467544" y="2996952"/>
            <a:ext cx="2578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Marine products</a:t>
            </a:r>
          </a:p>
          <a:p>
            <a:pPr eaLnBrk="1" hangingPunct="1"/>
            <a:r>
              <a:rPr lang="en-US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EUMETSAT</a:t>
            </a:r>
            <a:endParaRPr lang="en-GB" dirty="0">
              <a:solidFill>
                <a:srgbClr val="00009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2950" name="Text Box 88"/>
          <p:cNvSpPr txBox="1">
            <a:spLocks noChangeArrowheads="1"/>
          </p:cNvSpPr>
          <p:nvPr/>
        </p:nvSpPr>
        <p:spPr bwMode="auto">
          <a:xfrm>
            <a:off x="467544" y="4329100"/>
            <a:ext cx="23762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Land products</a:t>
            </a:r>
          </a:p>
          <a:p>
            <a:pPr eaLnBrk="1" hangingPunct="1"/>
            <a:r>
              <a:rPr lang="en-US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ESA</a:t>
            </a:r>
            <a:endParaRPr lang="en-GB" dirty="0">
              <a:solidFill>
                <a:srgbClr val="00009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2951" name="Text Box 89"/>
          <p:cNvSpPr txBox="1">
            <a:spLocks noChangeArrowheads="1"/>
          </p:cNvSpPr>
          <p:nvPr/>
        </p:nvSpPr>
        <p:spPr bwMode="auto">
          <a:xfrm>
            <a:off x="469454" y="1716088"/>
            <a:ext cx="25729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Level 1</a:t>
            </a:r>
          </a:p>
          <a:p>
            <a:pPr eaLnBrk="1" hangingPunct="1"/>
            <a:r>
              <a:rPr lang="en-US" dirty="0">
                <a:solidFill>
                  <a:srgbClr val="00009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ESA/EUMETSAT</a:t>
            </a:r>
            <a:endParaRPr lang="en-GB" dirty="0">
              <a:solidFill>
                <a:srgbClr val="00009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2952" name="Rectangle 1"/>
          <p:cNvSpPr>
            <a:spLocks noChangeArrowheads="1"/>
          </p:cNvSpPr>
          <p:nvPr/>
        </p:nvSpPr>
        <p:spPr bwMode="auto">
          <a:xfrm>
            <a:off x="3384550" y="6489700"/>
            <a:ext cx="2519363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591327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Satellite Operated by EUMETSAT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48" y="404664"/>
            <a:ext cx="1709689" cy="468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6"/>
          <p:cNvSpPr txBox="1">
            <a:spLocks noChangeArrowheads="1"/>
          </p:cNvSpPr>
          <p:nvPr/>
        </p:nvSpPr>
        <p:spPr bwMode="auto">
          <a:xfrm>
            <a:off x="143508" y="152636"/>
            <a:ext cx="762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92" tIns="47896" rIns="95792" bIns="47896"/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200" dirty="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Sentinel-3 Core PDGS </a:t>
            </a:r>
            <a:br>
              <a:rPr lang="en-GB" sz="3200" dirty="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Arial" charset="0"/>
              </a:rPr>
            </a:br>
            <a:r>
              <a:rPr lang="en-US" sz="3200" dirty="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Optical geophysical parameters list</a:t>
            </a:r>
          </a:p>
        </p:txBody>
      </p:sp>
      <p:sp>
        <p:nvSpPr>
          <p:cNvPr id="84994" name="Rectangle 163"/>
          <p:cNvSpPr>
            <a:spLocks noChangeArrowheads="1"/>
          </p:cNvSpPr>
          <p:nvPr/>
        </p:nvSpPr>
        <p:spPr bwMode="auto">
          <a:xfrm>
            <a:off x="3384550" y="6489700"/>
            <a:ext cx="2519363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4995" name="Rectangle 1"/>
          <p:cNvSpPr>
            <a:spLocks noChangeArrowheads="1"/>
          </p:cNvSpPr>
          <p:nvPr/>
        </p:nvSpPr>
        <p:spPr bwMode="auto">
          <a:xfrm>
            <a:off x="7200900" y="6021388"/>
            <a:ext cx="1943100" cy="836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grpSp>
        <p:nvGrpSpPr>
          <p:cNvPr id="84996" name="Group 162"/>
          <p:cNvGrpSpPr>
            <a:grpSpLocks/>
          </p:cNvGrpSpPr>
          <p:nvPr/>
        </p:nvGrpSpPr>
        <p:grpSpPr bwMode="auto">
          <a:xfrm>
            <a:off x="215900" y="1341438"/>
            <a:ext cx="8710613" cy="5378450"/>
            <a:chOff x="219075" y="1374775"/>
            <a:chExt cx="9217025" cy="5127625"/>
          </a:xfrm>
        </p:grpSpPr>
        <p:sp>
          <p:nvSpPr>
            <p:cNvPr id="165" name="Rectangle 27"/>
            <p:cNvSpPr>
              <a:spLocks noChangeArrowheads="1"/>
            </p:cNvSpPr>
            <p:nvPr/>
          </p:nvSpPr>
          <p:spPr bwMode="auto">
            <a:xfrm>
              <a:off x="240913" y="1374775"/>
              <a:ext cx="3356227" cy="41771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400">
                  <a:solidFill>
                    <a:srgbClr val="002569"/>
                  </a:solidFill>
                  <a:latin typeface="Tahoma" charset="0"/>
                  <a:cs typeface="+mn-cs"/>
                </a:rPr>
                <a:t>Geophysical Product</a:t>
              </a:r>
            </a:p>
          </p:txBody>
        </p:sp>
        <p:sp>
          <p:nvSpPr>
            <p:cNvPr id="166" name="Rectangle 28"/>
            <p:cNvSpPr>
              <a:spLocks noChangeArrowheads="1"/>
            </p:cNvSpPr>
            <p:nvPr/>
          </p:nvSpPr>
          <p:spPr bwMode="auto">
            <a:xfrm>
              <a:off x="3597139" y="1374775"/>
              <a:ext cx="1407667" cy="41771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400">
                  <a:solidFill>
                    <a:srgbClr val="002569"/>
                  </a:solidFill>
                  <a:latin typeface="Tahoma" charset="0"/>
                  <a:cs typeface="+mn-cs"/>
                </a:rPr>
                <a:t>Application </a:t>
              </a:r>
              <a:br>
                <a:rPr lang="fr-FR" sz="1400">
                  <a:solidFill>
                    <a:srgbClr val="002569"/>
                  </a:solidFill>
                  <a:latin typeface="Tahoma" charset="0"/>
                  <a:cs typeface="+mn-cs"/>
                </a:rPr>
              </a:br>
              <a:r>
                <a:rPr lang="fr-FR" sz="1400">
                  <a:solidFill>
                    <a:srgbClr val="002569"/>
                  </a:solidFill>
                  <a:latin typeface="Tahoma" charset="0"/>
                  <a:cs typeface="+mn-cs"/>
                </a:rPr>
                <a:t>Domain</a:t>
              </a:r>
            </a:p>
          </p:txBody>
        </p:sp>
        <p:sp>
          <p:nvSpPr>
            <p:cNvPr id="167" name="Rectangle 29"/>
            <p:cNvSpPr>
              <a:spLocks noChangeArrowheads="1"/>
            </p:cNvSpPr>
            <p:nvPr/>
          </p:nvSpPr>
          <p:spPr bwMode="auto">
            <a:xfrm>
              <a:off x="5004806" y="1374775"/>
              <a:ext cx="1238007" cy="41771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400">
                  <a:solidFill>
                    <a:srgbClr val="002569"/>
                  </a:solidFill>
                  <a:latin typeface="Tahoma" charset="0"/>
                  <a:cs typeface="+mn-cs"/>
                </a:rPr>
                <a:t>Spatial Resolution</a:t>
              </a:r>
            </a:p>
          </p:txBody>
        </p:sp>
        <p:sp>
          <p:nvSpPr>
            <p:cNvPr id="168" name="Rectangle 30"/>
            <p:cNvSpPr>
              <a:spLocks noChangeArrowheads="1"/>
            </p:cNvSpPr>
            <p:nvPr/>
          </p:nvSpPr>
          <p:spPr bwMode="auto">
            <a:xfrm>
              <a:off x="6242813" y="1374775"/>
              <a:ext cx="1165776" cy="41771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400">
                  <a:solidFill>
                    <a:srgbClr val="002569"/>
                  </a:solidFill>
                  <a:latin typeface="Tahoma" charset="0"/>
                  <a:cs typeface="+mn-cs"/>
                </a:rPr>
                <a:t>Continuity</a:t>
              </a:r>
            </a:p>
          </p:txBody>
        </p:sp>
        <p:sp>
          <p:nvSpPr>
            <p:cNvPr id="169" name="Rectangle 31"/>
            <p:cNvSpPr>
              <a:spLocks noChangeArrowheads="1"/>
            </p:cNvSpPr>
            <p:nvPr/>
          </p:nvSpPr>
          <p:spPr bwMode="auto">
            <a:xfrm>
              <a:off x="7408589" y="1374775"/>
              <a:ext cx="2014072" cy="41771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400">
                  <a:solidFill>
                    <a:srgbClr val="002569"/>
                  </a:solidFill>
                  <a:latin typeface="Tahoma" charset="0"/>
                  <a:cs typeface="+mn-cs"/>
                </a:rPr>
                <a:t>Measurement Source</a:t>
              </a:r>
            </a:p>
          </p:txBody>
        </p:sp>
        <p:sp>
          <p:nvSpPr>
            <p:cNvPr id="170" name="Rectangle 32"/>
            <p:cNvSpPr>
              <a:spLocks noChangeArrowheads="1"/>
            </p:cNvSpPr>
            <p:nvPr/>
          </p:nvSpPr>
          <p:spPr bwMode="auto">
            <a:xfrm>
              <a:off x="240913" y="1792492"/>
              <a:ext cx="3356227" cy="26182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Normalised Water Surface Reflectances</a:t>
              </a:r>
            </a:p>
          </p:txBody>
        </p:sp>
        <p:sp>
          <p:nvSpPr>
            <p:cNvPr id="171" name="Rectangle 33"/>
            <p:cNvSpPr>
              <a:spLocks noChangeArrowheads="1"/>
            </p:cNvSpPr>
            <p:nvPr/>
          </p:nvSpPr>
          <p:spPr bwMode="auto">
            <a:xfrm>
              <a:off x="3597139" y="1792492"/>
              <a:ext cx="1407667" cy="26182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172" name="Rectangle 34"/>
            <p:cNvSpPr>
              <a:spLocks noChangeArrowheads="1"/>
            </p:cNvSpPr>
            <p:nvPr/>
          </p:nvSpPr>
          <p:spPr bwMode="auto">
            <a:xfrm>
              <a:off x="5004806" y="1792492"/>
              <a:ext cx="1238007" cy="26182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173" name="Rectangle 35"/>
            <p:cNvSpPr>
              <a:spLocks noChangeArrowheads="1"/>
            </p:cNvSpPr>
            <p:nvPr/>
          </p:nvSpPr>
          <p:spPr bwMode="auto">
            <a:xfrm>
              <a:off x="6242813" y="1792492"/>
              <a:ext cx="1165776" cy="26182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174" name="Rectangle 36"/>
            <p:cNvSpPr>
              <a:spLocks noChangeArrowheads="1"/>
            </p:cNvSpPr>
            <p:nvPr/>
          </p:nvSpPr>
          <p:spPr bwMode="auto">
            <a:xfrm>
              <a:off x="7408589" y="1792492"/>
              <a:ext cx="2014072" cy="26182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175" name="Rectangle 37"/>
            <p:cNvSpPr>
              <a:spLocks noChangeArrowheads="1"/>
            </p:cNvSpPr>
            <p:nvPr/>
          </p:nvSpPr>
          <p:spPr bwMode="auto">
            <a:xfrm>
              <a:off x="240913" y="2054321"/>
              <a:ext cx="3356227" cy="21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Chlorophyll Concentration for open ocean waters</a:t>
              </a:r>
            </a:p>
          </p:txBody>
        </p:sp>
        <p:sp>
          <p:nvSpPr>
            <p:cNvPr id="176" name="Rectangle 38"/>
            <p:cNvSpPr>
              <a:spLocks noChangeArrowheads="1"/>
            </p:cNvSpPr>
            <p:nvPr/>
          </p:nvSpPr>
          <p:spPr bwMode="auto">
            <a:xfrm>
              <a:off x="3597139" y="2054321"/>
              <a:ext cx="1407667" cy="21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177" name="Rectangle 39"/>
            <p:cNvSpPr>
              <a:spLocks noChangeArrowheads="1"/>
            </p:cNvSpPr>
            <p:nvPr/>
          </p:nvSpPr>
          <p:spPr bwMode="auto">
            <a:xfrm>
              <a:off x="5004806" y="2054321"/>
              <a:ext cx="1238007" cy="21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178" name="Rectangle 40"/>
            <p:cNvSpPr>
              <a:spLocks noChangeArrowheads="1"/>
            </p:cNvSpPr>
            <p:nvPr/>
          </p:nvSpPr>
          <p:spPr bwMode="auto">
            <a:xfrm>
              <a:off x="6242813" y="2054321"/>
              <a:ext cx="1165776" cy="21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179" name="Rectangle 41"/>
            <p:cNvSpPr>
              <a:spLocks noChangeArrowheads="1"/>
            </p:cNvSpPr>
            <p:nvPr/>
          </p:nvSpPr>
          <p:spPr bwMode="auto">
            <a:xfrm>
              <a:off x="7408589" y="2054321"/>
              <a:ext cx="2014072" cy="21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180" name="Rectangle 42"/>
            <p:cNvSpPr>
              <a:spLocks noChangeArrowheads="1"/>
            </p:cNvSpPr>
            <p:nvPr/>
          </p:nvSpPr>
          <p:spPr bwMode="auto">
            <a:xfrm>
              <a:off x="240913" y="2269233"/>
              <a:ext cx="3356227" cy="23458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Chlorophyll Concentration for Coastal waters</a:t>
              </a:r>
            </a:p>
          </p:txBody>
        </p:sp>
        <p:sp>
          <p:nvSpPr>
            <p:cNvPr id="181" name="Rectangle 43"/>
            <p:cNvSpPr>
              <a:spLocks noChangeArrowheads="1"/>
            </p:cNvSpPr>
            <p:nvPr/>
          </p:nvSpPr>
          <p:spPr bwMode="auto">
            <a:xfrm>
              <a:off x="3597139" y="2269233"/>
              <a:ext cx="1407667" cy="23458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182" name="Rectangle 44"/>
            <p:cNvSpPr>
              <a:spLocks noChangeArrowheads="1"/>
            </p:cNvSpPr>
            <p:nvPr/>
          </p:nvSpPr>
          <p:spPr bwMode="auto">
            <a:xfrm>
              <a:off x="5004806" y="2269233"/>
              <a:ext cx="1238007" cy="23458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183" name="Rectangle 45"/>
            <p:cNvSpPr>
              <a:spLocks noChangeArrowheads="1"/>
            </p:cNvSpPr>
            <p:nvPr/>
          </p:nvSpPr>
          <p:spPr bwMode="auto">
            <a:xfrm>
              <a:off x="6242813" y="2269233"/>
              <a:ext cx="1165776" cy="23458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184" name="Rectangle 46"/>
            <p:cNvSpPr>
              <a:spLocks noChangeArrowheads="1"/>
            </p:cNvSpPr>
            <p:nvPr/>
          </p:nvSpPr>
          <p:spPr bwMode="auto">
            <a:xfrm>
              <a:off x="7408589" y="2269233"/>
              <a:ext cx="2014072" cy="23458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185" name="Rectangle 47"/>
            <p:cNvSpPr>
              <a:spLocks noChangeArrowheads="1"/>
            </p:cNvSpPr>
            <p:nvPr/>
          </p:nvSpPr>
          <p:spPr bwMode="auto">
            <a:xfrm>
              <a:off x="240913" y="2503821"/>
              <a:ext cx="3356227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Total suspended Matter</a:t>
              </a:r>
            </a:p>
          </p:txBody>
        </p:sp>
        <p:sp>
          <p:nvSpPr>
            <p:cNvPr id="186" name="Rectangle 48"/>
            <p:cNvSpPr>
              <a:spLocks noChangeArrowheads="1"/>
            </p:cNvSpPr>
            <p:nvPr/>
          </p:nvSpPr>
          <p:spPr bwMode="auto">
            <a:xfrm>
              <a:off x="3597139" y="2503821"/>
              <a:ext cx="1407667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187" name="Rectangle 49"/>
            <p:cNvSpPr>
              <a:spLocks noChangeArrowheads="1"/>
            </p:cNvSpPr>
            <p:nvPr/>
          </p:nvSpPr>
          <p:spPr bwMode="auto">
            <a:xfrm>
              <a:off x="5004806" y="2503821"/>
              <a:ext cx="1238007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188" name="Rectangle 50"/>
            <p:cNvSpPr>
              <a:spLocks noChangeArrowheads="1"/>
            </p:cNvSpPr>
            <p:nvPr/>
          </p:nvSpPr>
          <p:spPr bwMode="auto">
            <a:xfrm>
              <a:off x="6242813" y="2503821"/>
              <a:ext cx="1165776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189" name="Rectangle 51"/>
            <p:cNvSpPr>
              <a:spLocks noChangeArrowheads="1"/>
            </p:cNvSpPr>
            <p:nvPr/>
          </p:nvSpPr>
          <p:spPr bwMode="auto">
            <a:xfrm>
              <a:off x="7408589" y="2503821"/>
              <a:ext cx="2014072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190" name="Rectangle 52"/>
            <p:cNvSpPr>
              <a:spLocks noChangeArrowheads="1"/>
            </p:cNvSpPr>
            <p:nvPr/>
          </p:nvSpPr>
          <p:spPr bwMode="auto">
            <a:xfrm>
              <a:off x="240913" y="2727814"/>
              <a:ext cx="3356227" cy="21188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Diffuse attenuation coefficient</a:t>
              </a:r>
            </a:p>
          </p:txBody>
        </p:sp>
        <p:sp>
          <p:nvSpPr>
            <p:cNvPr id="191" name="Rectangle 53"/>
            <p:cNvSpPr>
              <a:spLocks noChangeArrowheads="1"/>
            </p:cNvSpPr>
            <p:nvPr/>
          </p:nvSpPr>
          <p:spPr bwMode="auto">
            <a:xfrm>
              <a:off x="3597139" y="2727814"/>
              <a:ext cx="1407667" cy="21188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192" name="Rectangle 54"/>
            <p:cNvSpPr>
              <a:spLocks noChangeArrowheads="1"/>
            </p:cNvSpPr>
            <p:nvPr/>
          </p:nvSpPr>
          <p:spPr bwMode="auto">
            <a:xfrm>
              <a:off x="5004806" y="2727814"/>
              <a:ext cx="1238007" cy="21188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193" name="Rectangle 55"/>
            <p:cNvSpPr>
              <a:spLocks noChangeArrowheads="1"/>
            </p:cNvSpPr>
            <p:nvPr/>
          </p:nvSpPr>
          <p:spPr bwMode="auto">
            <a:xfrm>
              <a:off x="6242813" y="2727814"/>
              <a:ext cx="1165776" cy="21188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GCM* (e.g. Modis)</a:t>
              </a:r>
            </a:p>
          </p:txBody>
        </p:sp>
        <p:sp>
          <p:nvSpPr>
            <p:cNvPr id="194" name="Rectangle 56"/>
            <p:cNvSpPr>
              <a:spLocks noChangeArrowheads="1"/>
            </p:cNvSpPr>
            <p:nvPr/>
          </p:nvSpPr>
          <p:spPr bwMode="auto">
            <a:xfrm>
              <a:off x="7408589" y="2727814"/>
              <a:ext cx="2014072" cy="21188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195" name="Rectangle 57"/>
            <p:cNvSpPr>
              <a:spLocks noChangeArrowheads="1"/>
            </p:cNvSpPr>
            <p:nvPr/>
          </p:nvSpPr>
          <p:spPr bwMode="auto">
            <a:xfrm>
              <a:off x="240913" y="2939700"/>
              <a:ext cx="3356227" cy="18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Coloured Detrital and Dissolved Material</a:t>
              </a:r>
            </a:p>
          </p:txBody>
        </p:sp>
        <p:sp>
          <p:nvSpPr>
            <p:cNvPr id="196" name="Rectangle 58"/>
            <p:cNvSpPr>
              <a:spLocks noChangeArrowheads="1"/>
            </p:cNvSpPr>
            <p:nvPr/>
          </p:nvSpPr>
          <p:spPr bwMode="auto">
            <a:xfrm>
              <a:off x="3597139" y="2939700"/>
              <a:ext cx="1407667" cy="18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197" name="Rectangle 59"/>
            <p:cNvSpPr>
              <a:spLocks noChangeArrowheads="1"/>
            </p:cNvSpPr>
            <p:nvPr/>
          </p:nvSpPr>
          <p:spPr bwMode="auto">
            <a:xfrm>
              <a:off x="5004806" y="2939700"/>
              <a:ext cx="1238007" cy="18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198" name="Rectangle 60"/>
            <p:cNvSpPr>
              <a:spLocks noChangeArrowheads="1"/>
            </p:cNvSpPr>
            <p:nvPr/>
          </p:nvSpPr>
          <p:spPr bwMode="auto">
            <a:xfrm>
              <a:off x="6242813" y="2939700"/>
              <a:ext cx="1165776" cy="18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199" name="Rectangle 61"/>
            <p:cNvSpPr>
              <a:spLocks noChangeArrowheads="1"/>
            </p:cNvSpPr>
            <p:nvPr/>
          </p:nvSpPr>
          <p:spPr bwMode="auto">
            <a:xfrm>
              <a:off x="7408589" y="2939700"/>
              <a:ext cx="2014072" cy="18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200" name="Rectangle 62"/>
            <p:cNvSpPr>
              <a:spLocks noChangeArrowheads="1"/>
            </p:cNvSpPr>
            <p:nvPr/>
          </p:nvSpPr>
          <p:spPr bwMode="auto">
            <a:xfrm>
              <a:off x="240913" y="3128882"/>
              <a:ext cx="3356227" cy="23610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Photosynthetically active radiation</a:t>
              </a:r>
            </a:p>
          </p:txBody>
        </p:sp>
        <p:sp>
          <p:nvSpPr>
            <p:cNvPr id="201" name="Rectangle 63"/>
            <p:cNvSpPr>
              <a:spLocks noChangeArrowheads="1"/>
            </p:cNvSpPr>
            <p:nvPr/>
          </p:nvSpPr>
          <p:spPr bwMode="auto">
            <a:xfrm>
              <a:off x="3597139" y="3128882"/>
              <a:ext cx="1407667" cy="23610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202" name="Rectangle 64"/>
            <p:cNvSpPr>
              <a:spLocks noChangeArrowheads="1"/>
            </p:cNvSpPr>
            <p:nvPr/>
          </p:nvSpPr>
          <p:spPr bwMode="auto">
            <a:xfrm>
              <a:off x="5004806" y="3128882"/>
              <a:ext cx="1238007" cy="23610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203" name="Rectangle 65"/>
            <p:cNvSpPr>
              <a:spLocks noChangeArrowheads="1"/>
            </p:cNvSpPr>
            <p:nvPr/>
          </p:nvSpPr>
          <p:spPr bwMode="auto">
            <a:xfrm>
              <a:off x="6242813" y="3128882"/>
              <a:ext cx="1165776" cy="23610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204" name="Rectangle 66"/>
            <p:cNvSpPr>
              <a:spLocks noChangeArrowheads="1"/>
            </p:cNvSpPr>
            <p:nvPr/>
          </p:nvSpPr>
          <p:spPr bwMode="auto">
            <a:xfrm>
              <a:off x="7408589" y="3128882"/>
              <a:ext cx="2014072" cy="23610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205" name="Rectangle 67"/>
            <p:cNvSpPr>
              <a:spLocks noChangeArrowheads="1"/>
            </p:cNvSpPr>
            <p:nvPr/>
          </p:nvSpPr>
          <p:spPr bwMode="auto">
            <a:xfrm>
              <a:off x="240913" y="3364983"/>
              <a:ext cx="3356227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Aerosol Optical Depth over water</a:t>
              </a:r>
            </a:p>
          </p:txBody>
        </p:sp>
        <p:sp>
          <p:nvSpPr>
            <p:cNvPr id="206" name="Rectangle 68"/>
            <p:cNvSpPr>
              <a:spLocks noChangeArrowheads="1"/>
            </p:cNvSpPr>
            <p:nvPr/>
          </p:nvSpPr>
          <p:spPr bwMode="auto">
            <a:xfrm>
              <a:off x="3597139" y="3364983"/>
              <a:ext cx="1407667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207" name="Rectangle 69"/>
            <p:cNvSpPr>
              <a:spLocks noChangeArrowheads="1"/>
            </p:cNvSpPr>
            <p:nvPr/>
          </p:nvSpPr>
          <p:spPr bwMode="auto">
            <a:xfrm>
              <a:off x="5004806" y="3364983"/>
              <a:ext cx="1238007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208" name="Rectangle 70"/>
            <p:cNvSpPr>
              <a:spLocks noChangeArrowheads="1"/>
            </p:cNvSpPr>
            <p:nvPr/>
          </p:nvSpPr>
          <p:spPr bwMode="auto">
            <a:xfrm>
              <a:off x="6242813" y="3364983"/>
              <a:ext cx="1165776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209" name="Rectangle 71"/>
            <p:cNvSpPr>
              <a:spLocks noChangeArrowheads="1"/>
            </p:cNvSpPr>
            <p:nvPr/>
          </p:nvSpPr>
          <p:spPr bwMode="auto">
            <a:xfrm>
              <a:off x="7408589" y="3364983"/>
              <a:ext cx="2014072" cy="2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210" name="Rectangle 72"/>
            <p:cNvSpPr>
              <a:spLocks noChangeArrowheads="1"/>
            </p:cNvSpPr>
            <p:nvPr/>
          </p:nvSpPr>
          <p:spPr bwMode="auto">
            <a:xfrm>
              <a:off x="240913" y="3588976"/>
              <a:ext cx="3356227" cy="22550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Aerosol Angstrom exponent over water</a:t>
              </a:r>
            </a:p>
          </p:txBody>
        </p:sp>
        <p:sp>
          <p:nvSpPr>
            <p:cNvPr id="211" name="Rectangle 73"/>
            <p:cNvSpPr>
              <a:spLocks noChangeArrowheads="1"/>
            </p:cNvSpPr>
            <p:nvPr/>
          </p:nvSpPr>
          <p:spPr bwMode="auto">
            <a:xfrm>
              <a:off x="3597139" y="3588976"/>
              <a:ext cx="1407667" cy="22550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212" name="Rectangle 74"/>
            <p:cNvSpPr>
              <a:spLocks noChangeArrowheads="1"/>
            </p:cNvSpPr>
            <p:nvPr/>
          </p:nvSpPr>
          <p:spPr bwMode="auto">
            <a:xfrm>
              <a:off x="5004806" y="3588976"/>
              <a:ext cx="1238007" cy="22550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213" name="Rectangle 75"/>
            <p:cNvSpPr>
              <a:spLocks noChangeArrowheads="1"/>
            </p:cNvSpPr>
            <p:nvPr/>
          </p:nvSpPr>
          <p:spPr bwMode="auto">
            <a:xfrm>
              <a:off x="6242813" y="3588976"/>
              <a:ext cx="1165776" cy="22550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214" name="Rectangle 76"/>
            <p:cNvSpPr>
              <a:spLocks noChangeArrowheads="1"/>
            </p:cNvSpPr>
            <p:nvPr/>
          </p:nvSpPr>
          <p:spPr bwMode="auto">
            <a:xfrm>
              <a:off x="7408589" y="3588976"/>
              <a:ext cx="2014072" cy="22550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215" name="Rectangle 77"/>
            <p:cNvSpPr>
              <a:spLocks noChangeArrowheads="1"/>
            </p:cNvSpPr>
            <p:nvPr/>
          </p:nvSpPr>
          <p:spPr bwMode="auto">
            <a:xfrm>
              <a:off x="240913" y="3814483"/>
              <a:ext cx="3356227" cy="248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Integrated Water Vapour Column</a:t>
              </a:r>
            </a:p>
          </p:txBody>
        </p:sp>
        <p:sp>
          <p:nvSpPr>
            <p:cNvPr id="216" name="Rectangle 78"/>
            <p:cNvSpPr>
              <a:spLocks noChangeArrowheads="1"/>
            </p:cNvSpPr>
            <p:nvPr/>
          </p:nvSpPr>
          <p:spPr bwMode="auto">
            <a:xfrm>
              <a:off x="3597139" y="3814483"/>
              <a:ext cx="1407667" cy="248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217" name="Rectangle 79"/>
            <p:cNvSpPr>
              <a:spLocks noChangeArrowheads="1"/>
            </p:cNvSpPr>
            <p:nvPr/>
          </p:nvSpPr>
          <p:spPr bwMode="auto">
            <a:xfrm>
              <a:off x="5004806" y="3814483"/>
              <a:ext cx="1238007" cy="248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218" name="Rectangle 80"/>
            <p:cNvSpPr>
              <a:spLocks noChangeArrowheads="1"/>
            </p:cNvSpPr>
            <p:nvPr/>
          </p:nvSpPr>
          <p:spPr bwMode="auto">
            <a:xfrm>
              <a:off x="6242813" y="3814483"/>
              <a:ext cx="1165776" cy="248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219" name="Rectangle 81"/>
            <p:cNvSpPr>
              <a:spLocks noChangeArrowheads="1"/>
            </p:cNvSpPr>
            <p:nvPr/>
          </p:nvSpPr>
          <p:spPr bwMode="auto">
            <a:xfrm>
              <a:off x="7408589" y="3814483"/>
              <a:ext cx="2014072" cy="248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220" name="Rectangle 82"/>
            <p:cNvSpPr>
              <a:spLocks noChangeArrowheads="1"/>
            </p:cNvSpPr>
            <p:nvPr/>
          </p:nvSpPr>
          <p:spPr bwMode="auto">
            <a:xfrm>
              <a:off x="240913" y="4062692"/>
              <a:ext cx="3356227" cy="22550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Sea Surface Temperature</a:t>
              </a:r>
            </a:p>
          </p:txBody>
        </p:sp>
        <p:sp>
          <p:nvSpPr>
            <p:cNvPr id="221" name="Rectangle 83"/>
            <p:cNvSpPr>
              <a:spLocks noChangeArrowheads="1"/>
            </p:cNvSpPr>
            <p:nvPr/>
          </p:nvSpPr>
          <p:spPr bwMode="auto">
            <a:xfrm>
              <a:off x="3597139" y="4062692"/>
              <a:ext cx="1407667" cy="22550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b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222" name="Rectangle 84"/>
            <p:cNvSpPr>
              <a:spLocks noChangeArrowheads="1"/>
            </p:cNvSpPr>
            <p:nvPr/>
          </p:nvSpPr>
          <p:spPr bwMode="auto">
            <a:xfrm>
              <a:off x="5004806" y="4062692"/>
              <a:ext cx="1238007" cy="22550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1 km</a:t>
              </a:r>
            </a:p>
          </p:txBody>
        </p:sp>
        <p:sp>
          <p:nvSpPr>
            <p:cNvPr id="223" name="Rectangle 85"/>
            <p:cNvSpPr>
              <a:spLocks noChangeArrowheads="1"/>
            </p:cNvSpPr>
            <p:nvPr/>
          </p:nvSpPr>
          <p:spPr bwMode="auto">
            <a:xfrm>
              <a:off x="6242813" y="4062692"/>
              <a:ext cx="1165776" cy="22550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b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Envisat</a:t>
              </a:r>
            </a:p>
          </p:txBody>
        </p:sp>
        <p:sp>
          <p:nvSpPr>
            <p:cNvPr id="224" name="Rectangle 86"/>
            <p:cNvSpPr>
              <a:spLocks noChangeArrowheads="1"/>
            </p:cNvSpPr>
            <p:nvPr/>
          </p:nvSpPr>
          <p:spPr bwMode="auto">
            <a:xfrm>
              <a:off x="7408589" y="4062692"/>
              <a:ext cx="2014072" cy="22550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SLSTR</a:t>
              </a:r>
            </a:p>
          </p:txBody>
        </p:sp>
        <p:sp>
          <p:nvSpPr>
            <p:cNvPr id="225" name="Rectangle 87"/>
            <p:cNvSpPr>
              <a:spLocks noChangeArrowheads="1"/>
            </p:cNvSpPr>
            <p:nvPr/>
          </p:nvSpPr>
          <p:spPr bwMode="auto">
            <a:xfrm>
              <a:off x="240913" y="4288198"/>
              <a:ext cx="3356227" cy="22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Land Surface Temperature</a:t>
              </a:r>
            </a:p>
          </p:txBody>
        </p:sp>
        <p:sp>
          <p:nvSpPr>
            <p:cNvPr id="226" name="Rectangle 88"/>
            <p:cNvSpPr>
              <a:spLocks noChangeArrowheads="1"/>
            </p:cNvSpPr>
            <p:nvPr/>
          </p:nvSpPr>
          <p:spPr bwMode="auto">
            <a:xfrm>
              <a:off x="3597139" y="4288198"/>
              <a:ext cx="1407667" cy="22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b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 </a:t>
              </a:r>
            </a:p>
          </p:txBody>
        </p:sp>
        <p:sp>
          <p:nvSpPr>
            <p:cNvPr id="227" name="Rectangle 89"/>
            <p:cNvSpPr>
              <a:spLocks noChangeArrowheads="1"/>
            </p:cNvSpPr>
            <p:nvPr/>
          </p:nvSpPr>
          <p:spPr bwMode="auto">
            <a:xfrm>
              <a:off x="5004806" y="4288198"/>
              <a:ext cx="1238007" cy="22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1 km</a:t>
              </a:r>
            </a:p>
          </p:txBody>
        </p:sp>
        <p:sp>
          <p:nvSpPr>
            <p:cNvPr id="228" name="Rectangle 90"/>
            <p:cNvSpPr>
              <a:spLocks noChangeArrowheads="1"/>
            </p:cNvSpPr>
            <p:nvPr/>
          </p:nvSpPr>
          <p:spPr bwMode="auto">
            <a:xfrm>
              <a:off x="6242813" y="4288198"/>
              <a:ext cx="1165776" cy="22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229" name="Rectangle 91"/>
            <p:cNvSpPr>
              <a:spLocks noChangeArrowheads="1"/>
            </p:cNvSpPr>
            <p:nvPr/>
          </p:nvSpPr>
          <p:spPr bwMode="auto">
            <a:xfrm>
              <a:off x="7408589" y="4288198"/>
              <a:ext cx="2014072" cy="22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SLSTR</a:t>
              </a:r>
            </a:p>
          </p:txBody>
        </p:sp>
        <p:sp>
          <p:nvSpPr>
            <p:cNvPr id="230" name="Line 124"/>
            <p:cNvSpPr>
              <a:spLocks noChangeShapeType="1"/>
            </p:cNvSpPr>
            <p:nvPr/>
          </p:nvSpPr>
          <p:spPr bwMode="auto">
            <a:xfrm>
              <a:off x="6242813" y="1374775"/>
              <a:ext cx="0" cy="45782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1" name="Line 125"/>
            <p:cNvSpPr>
              <a:spLocks noChangeShapeType="1"/>
            </p:cNvSpPr>
            <p:nvPr/>
          </p:nvSpPr>
          <p:spPr bwMode="auto">
            <a:xfrm>
              <a:off x="7408589" y="1374775"/>
              <a:ext cx="0" cy="45782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2" name="Line 126"/>
            <p:cNvSpPr>
              <a:spLocks noChangeShapeType="1"/>
            </p:cNvSpPr>
            <p:nvPr/>
          </p:nvSpPr>
          <p:spPr bwMode="auto">
            <a:xfrm>
              <a:off x="240913" y="1792492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3" name="Line 127"/>
            <p:cNvSpPr>
              <a:spLocks noChangeShapeType="1"/>
            </p:cNvSpPr>
            <p:nvPr/>
          </p:nvSpPr>
          <p:spPr bwMode="auto">
            <a:xfrm>
              <a:off x="240913" y="2054321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4" name="Line 128"/>
            <p:cNvSpPr>
              <a:spLocks noChangeShapeType="1"/>
            </p:cNvSpPr>
            <p:nvPr/>
          </p:nvSpPr>
          <p:spPr bwMode="auto">
            <a:xfrm>
              <a:off x="240913" y="2269233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5" name="Line 129"/>
            <p:cNvSpPr>
              <a:spLocks noChangeShapeType="1"/>
            </p:cNvSpPr>
            <p:nvPr/>
          </p:nvSpPr>
          <p:spPr bwMode="auto">
            <a:xfrm>
              <a:off x="240913" y="2503821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6" name="Line 130"/>
            <p:cNvSpPr>
              <a:spLocks noChangeShapeType="1"/>
            </p:cNvSpPr>
            <p:nvPr/>
          </p:nvSpPr>
          <p:spPr bwMode="auto">
            <a:xfrm>
              <a:off x="240913" y="2727814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7" name="Line 131"/>
            <p:cNvSpPr>
              <a:spLocks noChangeShapeType="1"/>
            </p:cNvSpPr>
            <p:nvPr/>
          </p:nvSpPr>
          <p:spPr bwMode="auto">
            <a:xfrm>
              <a:off x="240913" y="2939700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8" name="Line 132"/>
            <p:cNvSpPr>
              <a:spLocks noChangeShapeType="1"/>
            </p:cNvSpPr>
            <p:nvPr/>
          </p:nvSpPr>
          <p:spPr bwMode="auto">
            <a:xfrm>
              <a:off x="240913" y="3128882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39" name="Line 133"/>
            <p:cNvSpPr>
              <a:spLocks noChangeShapeType="1"/>
            </p:cNvSpPr>
            <p:nvPr/>
          </p:nvSpPr>
          <p:spPr bwMode="auto">
            <a:xfrm>
              <a:off x="240913" y="3364983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40" name="Line 134"/>
            <p:cNvSpPr>
              <a:spLocks noChangeShapeType="1"/>
            </p:cNvSpPr>
            <p:nvPr/>
          </p:nvSpPr>
          <p:spPr bwMode="auto">
            <a:xfrm>
              <a:off x="240913" y="3588976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41" name="Line 135"/>
            <p:cNvSpPr>
              <a:spLocks noChangeShapeType="1"/>
            </p:cNvSpPr>
            <p:nvPr/>
          </p:nvSpPr>
          <p:spPr bwMode="auto">
            <a:xfrm>
              <a:off x="240913" y="3814483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42" name="Line 136"/>
            <p:cNvSpPr>
              <a:spLocks noChangeShapeType="1"/>
            </p:cNvSpPr>
            <p:nvPr/>
          </p:nvSpPr>
          <p:spPr bwMode="auto">
            <a:xfrm>
              <a:off x="240913" y="4062692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43" name="Line 137"/>
            <p:cNvSpPr>
              <a:spLocks noChangeShapeType="1"/>
            </p:cNvSpPr>
            <p:nvPr/>
          </p:nvSpPr>
          <p:spPr bwMode="auto">
            <a:xfrm>
              <a:off x="240913" y="4288198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44" name="Line 144"/>
            <p:cNvSpPr>
              <a:spLocks noChangeShapeType="1"/>
            </p:cNvSpPr>
            <p:nvPr/>
          </p:nvSpPr>
          <p:spPr bwMode="auto">
            <a:xfrm>
              <a:off x="232513" y="1374775"/>
              <a:ext cx="0" cy="508373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45" name="Line 145"/>
            <p:cNvSpPr>
              <a:spLocks noChangeShapeType="1"/>
            </p:cNvSpPr>
            <p:nvPr/>
          </p:nvSpPr>
          <p:spPr bwMode="auto">
            <a:xfrm>
              <a:off x="9422662" y="1374775"/>
              <a:ext cx="0" cy="45782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46" name="Line 146"/>
            <p:cNvSpPr>
              <a:spLocks noChangeShapeType="1"/>
            </p:cNvSpPr>
            <p:nvPr/>
          </p:nvSpPr>
          <p:spPr bwMode="auto">
            <a:xfrm>
              <a:off x="240913" y="1374775"/>
              <a:ext cx="918174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graphicFrame>
          <p:nvGraphicFramePr>
            <p:cNvPr id="85079" name="Object 26"/>
            <p:cNvGraphicFramePr>
              <a:graphicFrameLocks noChangeAspect="1"/>
            </p:cNvGraphicFramePr>
            <p:nvPr/>
          </p:nvGraphicFramePr>
          <p:xfrm>
            <a:off x="4141788" y="1809750"/>
            <a:ext cx="293688" cy="220663"/>
          </p:xfrm>
          <a:graphic>
            <a:graphicData uri="http://schemas.openxmlformats.org/presentationml/2006/ole">
              <p:oleObj spid="_x0000_s1923" name="Visio" r:id="rId4" imgW="314325" imgH="314325" progId="Visio.Drawing.11">
                <p:embed/>
              </p:oleObj>
            </a:graphicData>
          </a:graphic>
        </p:graphicFrame>
        <p:graphicFrame>
          <p:nvGraphicFramePr>
            <p:cNvPr id="85080" name="Object 27"/>
            <p:cNvGraphicFramePr>
              <a:graphicFrameLocks noChangeAspect="1"/>
            </p:cNvGraphicFramePr>
            <p:nvPr/>
          </p:nvGraphicFramePr>
          <p:xfrm>
            <a:off x="4141788" y="2287588"/>
            <a:ext cx="293688" cy="220663"/>
          </p:xfrm>
          <a:graphic>
            <a:graphicData uri="http://schemas.openxmlformats.org/presentationml/2006/ole">
              <p:oleObj spid="_x0000_s1924" name="Visio" r:id="rId5" imgW="314325" imgH="314325" progId="Visio.Drawing.11">
                <p:embed/>
              </p:oleObj>
            </a:graphicData>
          </a:graphic>
        </p:graphicFrame>
        <p:graphicFrame>
          <p:nvGraphicFramePr>
            <p:cNvPr id="85081" name="Object 28"/>
            <p:cNvGraphicFramePr>
              <a:graphicFrameLocks noChangeAspect="1"/>
            </p:cNvGraphicFramePr>
            <p:nvPr/>
          </p:nvGraphicFramePr>
          <p:xfrm>
            <a:off x="4141788" y="2528888"/>
            <a:ext cx="293688" cy="220663"/>
          </p:xfrm>
          <a:graphic>
            <a:graphicData uri="http://schemas.openxmlformats.org/presentationml/2006/ole">
              <p:oleObj spid="_x0000_s1925" name="Visio" r:id="rId6" imgW="314325" imgH="314325" progId="Visio.Drawing.11">
                <p:embed/>
              </p:oleObj>
            </a:graphicData>
          </a:graphic>
        </p:graphicFrame>
        <p:graphicFrame>
          <p:nvGraphicFramePr>
            <p:cNvPr id="85082" name="Object 29"/>
            <p:cNvGraphicFramePr>
              <a:graphicFrameLocks noChangeAspect="1"/>
            </p:cNvGraphicFramePr>
            <p:nvPr/>
          </p:nvGraphicFramePr>
          <p:xfrm>
            <a:off x="4141788" y="2735263"/>
            <a:ext cx="293688" cy="220663"/>
          </p:xfrm>
          <a:graphic>
            <a:graphicData uri="http://schemas.openxmlformats.org/presentationml/2006/ole">
              <p:oleObj spid="_x0000_s1926" name="Visio" r:id="rId7" imgW="314325" imgH="314325" progId="Visio.Drawing.11">
                <p:embed/>
              </p:oleObj>
            </a:graphicData>
          </a:graphic>
        </p:graphicFrame>
        <p:graphicFrame>
          <p:nvGraphicFramePr>
            <p:cNvPr id="85083" name="Object 30"/>
            <p:cNvGraphicFramePr>
              <a:graphicFrameLocks noChangeAspect="1"/>
            </p:cNvGraphicFramePr>
            <p:nvPr/>
          </p:nvGraphicFramePr>
          <p:xfrm>
            <a:off x="4141788" y="2928938"/>
            <a:ext cx="293688" cy="222250"/>
          </p:xfrm>
          <a:graphic>
            <a:graphicData uri="http://schemas.openxmlformats.org/presentationml/2006/ole">
              <p:oleObj spid="_x0000_s1927" name="Visio" r:id="rId8" imgW="314325" imgH="314325" progId="Visio.Drawing.11">
                <p:embed/>
              </p:oleObj>
            </a:graphicData>
          </a:graphic>
        </p:graphicFrame>
        <p:graphicFrame>
          <p:nvGraphicFramePr>
            <p:cNvPr id="85084" name="Object 31"/>
            <p:cNvGraphicFramePr>
              <a:graphicFrameLocks noChangeAspect="1"/>
            </p:cNvGraphicFramePr>
            <p:nvPr/>
          </p:nvGraphicFramePr>
          <p:xfrm>
            <a:off x="4141788" y="3146425"/>
            <a:ext cx="293688" cy="222250"/>
          </p:xfrm>
          <a:graphic>
            <a:graphicData uri="http://schemas.openxmlformats.org/presentationml/2006/ole">
              <p:oleObj spid="_x0000_s1928" name="Visio" r:id="rId9" imgW="314325" imgH="314325" progId="Visio.Drawing.11">
                <p:embed/>
              </p:oleObj>
            </a:graphicData>
          </a:graphic>
        </p:graphicFrame>
        <p:graphicFrame>
          <p:nvGraphicFramePr>
            <p:cNvPr id="85085" name="Object 32"/>
            <p:cNvGraphicFramePr>
              <a:graphicFrameLocks noChangeAspect="1"/>
            </p:cNvGraphicFramePr>
            <p:nvPr/>
          </p:nvGraphicFramePr>
          <p:xfrm>
            <a:off x="4141788" y="3365500"/>
            <a:ext cx="293688" cy="220663"/>
          </p:xfrm>
          <a:graphic>
            <a:graphicData uri="http://schemas.openxmlformats.org/presentationml/2006/ole">
              <p:oleObj spid="_x0000_s1929" name="Visio" r:id="rId10" imgW="314325" imgH="314325" progId="Visio.Drawing.11">
                <p:embed/>
              </p:oleObj>
            </a:graphicData>
          </a:graphic>
        </p:graphicFrame>
        <p:graphicFrame>
          <p:nvGraphicFramePr>
            <p:cNvPr id="85086" name="Object 33"/>
            <p:cNvGraphicFramePr>
              <a:graphicFrameLocks noChangeAspect="1"/>
            </p:cNvGraphicFramePr>
            <p:nvPr/>
          </p:nvGraphicFramePr>
          <p:xfrm>
            <a:off x="4141788" y="3606800"/>
            <a:ext cx="293688" cy="220663"/>
          </p:xfrm>
          <a:graphic>
            <a:graphicData uri="http://schemas.openxmlformats.org/presentationml/2006/ole">
              <p:oleObj spid="_x0000_s1930" name="Visio" r:id="rId11" imgW="314325" imgH="314325" progId="Visio.Drawing.11">
                <p:embed/>
              </p:oleObj>
            </a:graphicData>
          </a:graphic>
        </p:graphicFrame>
        <p:graphicFrame>
          <p:nvGraphicFramePr>
            <p:cNvPr id="85087" name="Object 34"/>
            <p:cNvGraphicFramePr>
              <a:graphicFrameLocks noChangeAspect="1"/>
            </p:cNvGraphicFramePr>
            <p:nvPr/>
          </p:nvGraphicFramePr>
          <p:xfrm>
            <a:off x="4141788" y="4065588"/>
            <a:ext cx="293688" cy="222250"/>
          </p:xfrm>
          <a:graphic>
            <a:graphicData uri="http://schemas.openxmlformats.org/presentationml/2006/ole">
              <p:oleObj spid="_x0000_s1931" name="Visio" r:id="rId12" imgW="314325" imgH="314325" progId="Visio.Drawing.11">
                <p:embed/>
              </p:oleObj>
            </a:graphicData>
          </a:graphic>
        </p:graphicFrame>
        <p:graphicFrame>
          <p:nvGraphicFramePr>
            <p:cNvPr id="85088" name="Object 35"/>
            <p:cNvGraphicFramePr>
              <a:graphicFrameLocks noChangeAspect="1"/>
            </p:cNvGraphicFramePr>
            <p:nvPr/>
          </p:nvGraphicFramePr>
          <p:xfrm>
            <a:off x="4141788" y="2063750"/>
            <a:ext cx="293688" cy="220663"/>
          </p:xfrm>
          <a:graphic>
            <a:graphicData uri="http://schemas.openxmlformats.org/presentationml/2006/ole">
              <p:oleObj spid="_x0000_s1932" name="Visio" r:id="rId13" imgW="314325" imgH="314325" progId="Visio.Drawing.11">
                <p:embed/>
              </p:oleObj>
            </a:graphicData>
          </a:graphic>
        </p:graphicFrame>
        <p:graphicFrame>
          <p:nvGraphicFramePr>
            <p:cNvPr id="85089" name="Object 36"/>
            <p:cNvGraphicFramePr>
              <a:graphicFrameLocks noChangeAspect="1"/>
            </p:cNvGraphicFramePr>
            <p:nvPr/>
          </p:nvGraphicFramePr>
          <p:xfrm>
            <a:off x="3805238" y="3822700"/>
            <a:ext cx="295275" cy="223838"/>
          </p:xfrm>
          <a:graphic>
            <a:graphicData uri="http://schemas.openxmlformats.org/presentationml/2006/ole">
              <p:oleObj spid="_x0000_s1933" name="Visio" r:id="rId14" imgW="316611" imgH="316611" progId="Visio.Drawing.11">
                <p:embed/>
              </p:oleObj>
            </a:graphicData>
          </a:graphic>
        </p:graphicFrame>
        <p:graphicFrame>
          <p:nvGraphicFramePr>
            <p:cNvPr id="85090" name="Object 37"/>
            <p:cNvGraphicFramePr>
              <a:graphicFrameLocks noChangeAspect="1"/>
            </p:cNvGraphicFramePr>
            <p:nvPr/>
          </p:nvGraphicFramePr>
          <p:xfrm>
            <a:off x="3805238" y="3362325"/>
            <a:ext cx="293688" cy="223838"/>
          </p:xfrm>
          <a:graphic>
            <a:graphicData uri="http://schemas.openxmlformats.org/presentationml/2006/ole">
              <p:oleObj spid="_x0000_s1934" name="Visio" r:id="rId15" imgW="316611" imgH="316611" progId="Visio.Drawing.11">
                <p:embed/>
              </p:oleObj>
            </a:graphicData>
          </a:graphic>
        </p:graphicFrame>
        <p:graphicFrame>
          <p:nvGraphicFramePr>
            <p:cNvPr id="85091" name="Object 38"/>
            <p:cNvGraphicFramePr>
              <a:graphicFrameLocks noChangeAspect="1"/>
            </p:cNvGraphicFramePr>
            <p:nvPr/>
          </p:nvGraphicFramePr>
          <p:xfrm>
            <a:off x="3805238" y="3587750"/>
            <a:ext cx="293688" cy="222250"/>
          </p:xfrm>
          <a:graphic>
            <a:graphicData uri="http://schemas.openxmlformats.org/presentationml/2006/ole">
              <p:oleObj spid="_x0000_s1935" name="Visio" r:id="rId16" imgW="316611" imgH="316611" progId="Visio.Drawing.11">
                <p:embed/>
              </p:oleObj>
            </a:graphicData>
          </a:graphic>
        </p:graphicFrame>
        <p:graphicFrame>
          <p:nvGraphicFramePr>
            <p:cNvPr id="85092" name="Object 39"/>
            <p:cNvGraphicFramePr>
              <a:graphicFrameLocks noChangeAspect="1"/>
            </p:cNvGraphicFramePr>
            <p:nvPr/>
          </p:nvGraphicFramePr>
          <p:xfrm>
            <a:off x="4578350" y="4325938"/>
            <a:ext cx="307975" cy="177800"/>
          </p:xfrm>
          <a:graphic>
            <a:graphicData uri="http://schemas.openxmlformats.org/presentationml/2006/ole">
              <p:oleObj spid="_x0000_s1936" name="Acrobat Document" r:id="rId17" imgW="603000" imgH="459000" progId="AcroExch.Document.7">
                <p:embed/>
              </p:oleObj>
            </a:graphicData>
          </a:graphic>
        </p:graphicFrame>
        <p:grpSp>
          <p:nvGrpSpPr>
            <p:cNvPr id="85093" name="Group 166"/>
            <p:cNvGrpSpPr>
              <a:grpSpLocks/>
            </p:cNvGrpSpPr>
            <p:nvPr/>
          </p:nvGrpSpPr>
          <p:grpSpPr bwMode="auto">
            <a:xfrm>
              <a:off x="241300" y="5013337"/>
              <a:ext cx="9182103" cy="1444629"/>
              <a:chOff x="152" y="2840"/>
              <a:chExt cx="5784" cy="910"/>
            </a:xfrm>
          </p:grpSpPr>
          <p:sp>
            <p:nvSpPr>
              <p:cNvPr id="285" name="Rectangle 92"/>
              <p:cNvSpPr>
                <a:spLocks noChangeArrowheads="1"/>
              </p:cNvSpPr>
              <p:nvPr/>
            </p:nvSpPr>
            <p:spPr bwMode="auto">
              <a:xfrm>
                <a:off x="152" y="2840"/>
                <a:ext cx="2114" cy="13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Surface Reflectances over Land</a:t>
                </a:r>
              </a:p>
            </p:txBody>
          </p:sp>
          <p:sp>
            <p:nvSpPr>
              <p:cNvPr id="286" name="Rectangle 93"/>
              <p:cNvSpPr>
                <a:spLocks noChangeArrowheads="1"/>
              </p:cNvSpPr>
              <p:nvPr/>
            </p:nvSpPr>
            <p:spPr bwMode="auto">
              <a:xfrm>
                <a:off x="2266" y="2840"/>
                <a:ext cx="887" cy="13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b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 </a:t>
                </a:r>
              </a:p>
            </p:txBody>
          </p:sp>
          <p:sp>
            <p:nvSpPr>
              <p:cNvPr id="287" name="Rectangle 94"/>
              <p:cNvSpPr>
                <a:spLocks noChangeArrowheads="1"/>
              </p:cNvSpPr>
              <p:nvPr/>
            </p:nvSpPr>
            <p:spPr bwMode="auto">
              <a:xfrm>
                <a:off x="3153" y="2840"/>
                <a:ext cx="779" cy="13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300 m</a:t>
                </a:r>
              </a:p>
            </p:txBody>
          </p:sp>
          <p:sp>
            <p:nvSpPr>
              <p:cNvPr id="288" name="Rectangle 95"/>
              <p:cNvSpPr>
                <a:spLocks noChangeArrowheads="1"/>
              </p:cNvSpPr>
              <p:nvPr/>
            </p:nvSpPr>
            <p:spPr bwMode="auto">
              <a:xfrm>
                <a:off x="3926" y="2840"/>
                <a:ext cx="731" cy="13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Envisat</a:t>
                </a:r>
              </a:p>
            </p:txBody>
          </p:sp>
          <p:sp>
            <p:nvSpPr>
              <p:cNvPr id="289" name="Rectangle 96"/>
              <p:cNvSpPr>
                <a:spLocks noChangeArrowheads="1"/>
              </p:cNvSpPr>
              <p:nvPr/>
            </p:nvSpPr>
            <p:spPr bwMode="auto">
              <a:xfrm>
                <a:off x="4667" y="2840"/>
                <a:ext cx="1269" cy="13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OLCI+SLSTR</a:t>
                </a:r>
              </a:p>
            </p:txBody>
          </p:sp>
          <p:sp>
            <p:nvSpPr>
              <p:cNvPr id="290" name="Rectangle 97"/>
              <p:cNvSpPr>
                <a:spLocks noChangeArrowheads="1"/>
              </p:cNvSpPr>
              <p:nvPr/>
            </p:nvSpPr>
            <p:spPr bwMode="auto">
              <a:xfrm>
                <a:off x="152" y="2977"/>
                <a:ext cx="2114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Aerosol Optical Depth over Land</a:t>
                </a:r>
              </a:p>
            </p:txBody>
          </p:sp>
          <p:sp>
            <p:nvSpPr>
              <p:cNvPr id="291" name="Rectangle 98"/>
              <p:cNvSpPr>
                <a:spLocks noChangeArrowheads="1"/>
              </p:cNvSpPr>
              <p:nvPr/>
            </p:nvSpPr>
            <p:spPr bwMode="auto">
              <a:xfrm>
                <a:off x="2266" y="2977"/>
                <a:ext cx="8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b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 </a:t>
                </a:r>
              </a:p>
            </p:txBody>
          </p:sp>
          <p:sp>
            <p:nvSpPr>
              <p:cNvPr id="292" name="Rectangle 99"/>
              <p:cNvSpPr>
                <a:spLocks noChangeArrowheads="1"/>
              </p:cNvSpPr>
              <p:nvPr/>
            </p:nvSpPr>
            <p:spPr bwMode="auto">
              <a:xfrm>
                <a:off x="3153" y="2977"/>
                <a:ext cx="779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300 m</a:t>
                </a:r>
              </a:p>
            </p:txBody>
          </p:sp>
          <p:sp>
            <p:nvSpPr>
              <p:cNvPr id="293" name="Rectangle 100"/>
              <p:cNvSpPr>
                <a:spLocks noChangeArrowheads="1"/>
              </p:cNvSpPr>
              <p:nvPr/>
            </p:nvSpPr>
            <p:spPr bwMode="auto">
              <a:xfrm>
                <a:off x="3926" y="2977"/>
                <a:ext cx="731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Envisat</a:t>
                </a:r>
              </a:p>
            </p:txBody>
          </p:sp>
          <p:sp>
            <p:nvSpPr>
              <p:cNvPr id="294" name="Rectangle 101"/>
              <p:cNvSpPr>
                <a:spLocks noChangeArrowheads="1"/>
              </p:cNvSpPr>
              <p:nvPr/>
            </p:nvSpPr>
            <p:spPr bwMode="auto">
              <a:xfrm>
                <a:off x="4667" y="2977"/>
                <a:ext cx="1269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OLCI+SLSTR</a:t>
                </a:r>
              </a:p>
            </p:txBody>
          </p:sp>
          <p:sp>
            <p:nvSpPr>
              <p:cNvPr id="295" name="Rectangle 102"/>
              <p:cNvSpPr>
                <a:spLocks noChangeArrowheads="1"/>
              </p:cNvSpPr>
              <p:nvPr/>
            </p:nvSpPr>
            <p:spPr bwMode="auto">
              <a:xfrm>
                <a:off x="152" y="3123"/>
                <a:ext cx="2114" cy="123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Aerosol Angstrom exponent over Land</a:t>
                </a:r>
              </a:p>
            </p:txBody>
          </p:sp>
          <p:sp>
            <p:nvSpPr>
              <p:cNvPr id="296" name="Rectangle 103"/>
              <p:cNvSpPr>
                <a:spLocks noChangeArrowheads="1"/>
              </p:cNvSpPr>
              <p:nvPr/>
            </p:nvSpPr>
            <p:spPr bwMode="auto">
              <a:xfrm>
                <a:off x="2266" y="3123"/>
                <a:ext cx="887" cy="123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b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 </a:t>
                </a:r>
              </a:p>
            </p:txBody>
          </p:sp>
          <p:sp>
            <p:nvSpPr>
              <p:cNvPr id="297" name="Rectangle 104"/>
              <p:cNvSpPr>
                <a:spLocks noChangeArrowheads="1"/>
              </p:cNvSpPr>
              <p:nvPr/>
            </p:nvSpPr>
            <p:spPr bwMode="auto">
              <a:xfrm>
                <a:off x="3153" y="3123"/>
                <a:ext cx="779" cy="123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300 m</a:t>
                </a:r>
              </a:p>
            </p:txBody>
          </p:sp>
          <p:sp>
            <p:nvSpPr>
              <p:cNvPr id="298" name="Rectangle 105"/>
              <p:cNvSpPr>
                <a:spLocks noChangeArrowheads="1"/>
              </p:cNvSpPr>
              <p:nvPr/>
            </p:nvSpPr>
            <p:spPr bwMode="auto">
              <a:xfrm>
                <a:off x="3926" y="3123"/>
                <a:ext cx="731" cy="123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Envisat</a:t>
                </a:r>
              </a:p>
            </p:txBody>
          </p:sp>
          <p:sp>
            <p:nvSpPr>
              <p:cNvPr id="299" name="Rectangle 106"/>
              <p:cNvSpPr>
                <a:spLocks noChangeArrowheads="1"/>
              </p:cNvSpPr>
              <p:nvPr/>
            </p:nvSpPr>
            <p:spPr bwMode="auto">
              <a:xfrm>
                <a:off x="4667" y="3123"/>
                <a:ext cx="1269" cy="123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OLCI+SLSTR</a:t>
                </a:r>
              </a:p>
            </p:txBody>
          </p:sp>
          <p:sp>
            <p:nvSpPr>
              <p:cNvPr id="300" name="Rectangle 107"/>
              <p:cNvSpPr>
                <a:spLocks noChangeArrowheads="1"/>
              </p:cNvSpPr>
              <p:nvPr/>
            </p:nvSpPr>
            <p:spPr bwMode="auto">
              <a:xfrm>
                <a:off x="152" y="3246"/>
                <a:ext cx="2114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Vegetation-like Surface Reflectances 1 day Synthesis</a:t>
                </a:r>
              </a:p>
            </p:txBody>
          </p:sp>
          <p:sp>
            <p:nvSpPr>
              <p:cNvPr id="301" name="Rectangle 108"/>
              <p:cNvSpPr>
                <a:spLocks noChangeArrowheads="1"/>
              </p:cNvSpPr>
              <p:nvPr/>
            </p:nvSpPr>
            <p:spPr bwMode="auto">
              <a:xfrm>
                <a:off x="2266" y="3246"/>
                <a:ext cx="887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b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 </a:t>
                </a:r>
              </a:p>
            </p:txBody>
          </p:sp>
          <p:sp>
            <p:nvSpPr>
              <p:cNvPr id="302" name="Rectangle 109"/>
              <p:cNvSpPr>
                <a:spLocks noChangeArrowheads="1"/>
              </p:cNvSpPr>
              <p:nvPr/>
            </p:nvSpPr>
            <p:spPr bwMode="auto">
              <a:xfrm>
                <a:off x="3153" y="3246"/>
                <a:ext cx="779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1 km</a:t>
                </a:r>
              </a:p>
            </p:txBody>
          </p:sp>
          <p:sp>
            <p:nvSpPr>
              <p:cNvPr id="303" name="Rectangle 110"/>
              <p:cNvSpPr>
                <a:spLocks noChangeArrowheads="1"/>
              </p:cNvSpPr>
              <p:nvPr/>
            </p:nvSpPr>
            <p:spPr bwMode="auto">
              <a:xfrm>
                <a:off x="3926" y="3246"/>
                <a:ext cx="731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Vegetation</a:t>
                </a:r>
              </a:p>
            </p:txBody>
          </p:sp>
          <p:sp>
            <p:nvSpPr>
              <p:cNvPr id="304" name="Rectangle 111"/>
              <p:cNvSpPr>
                <a:spLocks noChangeArrowheads="1"/>
              </p:cNvSpPr>
              <p:nvPr/>
            </p:nvSpPr>
            <p:spPr bwMode="auto">
              <a:xfrm>
                <a:off x="4667" y="3246"/>
                <a:ext cx="1269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OLCI+SLSTR</a:t>
                </a:r>
              </a:p>
            </p:txBody>
          </p:sp>
          <p:sp>
            <p:nvSpPr>
              <p:cNvPr id="305" name="Rectangle 112"/>
              <p:cNvSpPr>
                <a:spLocks noChangeArrowheads="1"/>
              </p:cNvSpPr>
              <p:nvPr/>
            </p:nvSpPr>
            <p:spPr bwMode="auto">
              <a:xfrm>
                <a:off x="152" y="3406"/>
                <a:ext cx="2114" cy="171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Vegetation-like Surface Reflectances 10 days Synthesis</a:t>
                </a:r>
              </a:p>
            </p:txBody>
          </p:sp>
          <p:sp>
            <p:nvSpPr>
              <p:cNvPr id="306" name="Rectangle 113"/>
              <p:cNvSpPr>
                <a:spLocks noChangeArrowheads="1"/>
              </p:cNvSpPr>
              <p:nvPr/>
            </p:nvSpPr>
            <p:spPr bwMode="auto">
              <a:xfrm>
                <a:off x="2266" y="3406"/>
                <a:ext cx="887" cy="171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b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 </a:t>
                </a:r>
              </a:p>
            </p:txBody>
          </p:sp>
          <p:sp>
            <p:nvSpPr>
              <p:cNvPr id="307" name="Rectangle 114"/>
              <p:cNvSpPr>
                <a:spLocks noChangeArrowheads="1"/>
              </p:cNvSpPr>
              <p:nvPr/>
            </p:nvSpPr>
            <p:spPr bwMode="auto">
              <a:xfrm>
                <a:off x="3153" y="3406"/>
                <a:ext cx="779" cy="171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1 km</a:t>
                </a:r>
              </a:p>
            </p:txBody>
          </p:sp>
          <p:sp>
            <p:nvSpPr>
              <p:cNvPr id="308" name="Rectangle 115"/>
              <p:cNvSpPr>
                <a:spLocks noChangeArrowheads="1"/>
              </p:cNvSpPr>
              <p:nvPr/>
            </p:nvSpPr>
            <p:spPr bwMode="auto">
              <a:xfrm>
                <a:off x="3926" y="3406"/>
                <a:ext cx="731" cy="171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Vegetation</a:t>
                </a:r>
              </a:p>
            </p:txBody>
          </p:sp>
          <p:sp>
            <p:nvSpPr>
              <p:cNvPr id="309" name="Rectangle 116"/>
              <p:cNvSpPr>
                <a:spLocks noChangeArrowheads="1"/>
              </p:cNvSpPr>
              <p:nvPr/>
            </p:nvSpPr>
            <p:spPr bwMode="auto">
              <a:xfrm>
                <a:off x="4667" y="3406"/>
                <a:ext cx="1269" cy="171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OLCI+SLSTR</a:t>
                </a:r>
              </a:p>
            </p:txBody>
          </p:sp>
          <p:sp>
            <p:nvSpPr>
              <p:cNvPr id="310" name="Rectangle 117"/>
              <p:cNvSpPr>
                <a:spLocks noChangeArrowheads="1"/>
              </p:cNvSpPr>
              <p:nvPr/>
            </p:nvSpPr>
            <p:spPr bwMode="auto">
              <a:xfrm>
                <a:off x="152" y="3577"/>
                <a:ext cx="211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Vegetation Normalised Difference of Vegetation Index</a:t>
                </a:r>
              </a:p>
            </p:txBody>
          </p:sp>
          <p:sp>
            <p:nvSpPr>
              <p:cNvPr id="311" name="Rectangle 118"/>
              <p:cNvSpPr>
                <a:spLocks noChangeArrowheads="1"/>
              </p:cNvSpPr>
              <p:nvPr/>
            </p:nvSpPr>
            <p:spPr bwMode="auto">
              <a:xfrm>
                <a:off x="2266" y="3577"/>
                <a:ext cx="88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defTabSz="457200" eaLnBrk="0" fontAlgn="b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 </a:t>
                </a:r>
              </a:p>
            </p:txBody>
          </p:sp>
          <p:sp>
            <p:nvSpPr>
              <p:cNvPr id="312" name="Rectangle 119"/>
              <p:cNvSpPr>
                <a:spLocks noChangeArrowheads="1"/>
              </p:cNvSpPr>
              <p:nvPr/>
            </p:nvSpPr>
            <p:spPr bwMode="auto">
              <a:xfrm>
                <a:off x="3153" y="3577"/>
                <a:ext cx="77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1 km</a:t>
                </a:r>
              </a:p>
            </p:txBody>
          </p:sp>
          <p:sp>
            <p:nvSpPr>
              <p:cNvPr id="313" name="Rectangle 120"/>
              <p:cNvSpPr>
                <a:spLocks noChangeArrowheads="1"/>
              </p:cNvSpPr>
              <p:nvPr/>
            </p:nvSpPr>
            <p:spPr bwMode="auto">
              <a:xfrm>
                <a:off x="3926" y="3577"/>
                <a:ext cx="73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Vegetation</a:t>
                </a:r>
              </a:p>
            </p:txBody>
          </p:sp>
          <p:sp>
            <p:nvSpPr>
              <p:cNvPr id="314" name="Rectangle 121"/>
              <p:cNvSpPr>
                <a:spLocks noChangeArrowheads="1"/>
              </p:cNvSpPr>
              <p:nvPr/>
            </p:nvSpPr>
            <p:spPr bwMode="auto">
              <a:xfrm>
                <a:off x="4667" y="3577"/>
                <a:ext cx="126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0" anchor="ctr"/>
              <a:lstStyle/>
              <a:p>
                <a:pPr algn="ctr" defTabSz="457200" eaLnBrk="0" fontAlgn="ctr" hangingPunct="0">
                  <a:spcBef>
                    <a:spcPct val="50000"/>
                  </a:spcBef>
                  <a:defRPr/>
                </a:pPr>
                <a:r>
                  <a:rPr lang="fr-FR" sz="1000">
                    <a:solidFill>
                      <a:srgbClr val="002569"/>
                    </a:solidFill>
                    <a:latin typeface="Tahoma" charset="0"/>
                    <a:cs typeface="+mn-cs"/>
                  </a:rPr>
                  <a:t>OLCI+SLSTR</a:t>
                </a:r>
              </a:p>
            </p:txBody>
          </p:sp>
          <p:sp>
            <p:nvSpPr>
              <p:cNvPr id="315" name="Line 138"/>
              <p:cNvSpPr>
                <a:spLocks noChangeShapeType="1"/>
              </p:cNvSpPr>
              <p:nvPr/>
            </p:nvSpPr>
            <p:spPr bwMode="auto">
              <a:xfrm>
                <a:off x="152" y="2840"/>
                <a:ext cx="57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GB" sz="900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316" name="Line 139"/>
              <p:cNvSpPr>
                <a:spLocks noChangeShapeType="1"/>
              </p:cNvSpPr>
              <p:nvPr/>
            </p:nvSpPr>
            <p:spPr bwMode="auto">
              <a:xfrm>
                <a:off x="152" y="2977"/>
                <a:ext cx="57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GB" sz="900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317" name="Line 140"/>
              <p:cNvSpPr>
                <a:spLocks noChangeShapeType="1"/>
              </p:cNvSpPr>
              <p:nvPr/>
            </p:nvSpPr>
            <p:spPr bwMode="auto">
              <a:xfrm>
                <a:off x="152" y="3123"/>
                <a:ext cx="57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GB" sz="900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318" name="Line 141"/>
              <p:cNvSpPr>
                <a:spLocks noChangeShapeType="1"/>
              </p:cNvSpPr>
              <p:nvPr/>
            </p:nvSpPr>
            <p:spPr bwMode="auto">
              <a:xfrm>
                <a:off x="152" y="3246"/>
                <a:ext cx="57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GB" sz="900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319" name="Line 142"/>
              <p:cNvSpPr>
                <a:spLocks noChangeShapeType="1"/>
              </p:cNvSpPr>
              <p:nvPr/>
            </p:nvSpPr>
            <p:spPr bwMode="auto">
              <a:xfrm>
                <a:off x="152" y="3406"/>
                <a:ext cx="57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GB" sz="900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320" name="Line 143"/>
              <p:cNvSpPr>
                <a:spLocks noChangeShapeType="1"/>
              </p:cNvSpPr>
              <p:nvPr/>
            </p:nvSpPr>
            <p:spPr bwMode="auto">
              <a:xfrm>
                <a:off x="152" y="3577"/>
                <a:ext cx="57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GB" sz="900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321" name="Line 147"/>
              <p:cNvSpPr>
                <a:spLocks noChangeShapeType="1"/>
              </p:cNvSpPr>
              <p:nvPr/>
            </p:nvSpPr>
            <p:spPr bwMode="auto">
              <a:xfrm>
                <a:off x="152" y="3750"/>
                <a:ext cx="57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GB" sz="900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</p:grpSp>
        <p:graphicFrame>
          <p:nvGraphicFramePr>
            <p:cNvPr id="85094" name="Object 40"/>
            <p:cNvGraphicFramePr>
              <a:graphicFrameLocks noChangeAspect="1"/>
            </p:cNvGraphicFramePr>
            <p:nvPr/>
          </p:nvGraphicFramePr>
          <p:xfrm>
            <a:off x="3817938" y="5221288"/>
            <a:ext cx="295275" cy="222250"/>
          </p:xfrm>
          <a:graphic>
            <a:graphicData uri="http://schemas.openxmlformats.org/presentationml/2006/ole">
              <p:oleObj spid="_x0000_s1937" name="Visio" r:id="rId18" imgW="316611" imgH="316611" progId="Visio.Drawing.11">
                <p:embed/>
              </p:oleObj>
            </a:graphicData>
          </a:graphic>
        </p:graphicFrame>
        <p:graphicFrame>
          <p:nvGraphicFramePr>
            <p:cNvPr id="85095" name="Object 41"/>
            <p:cNvGraphicFramePr>
              <a:graphicFrameLocks noChangeAspect="1"/>
            </p:cNvGraphicFramePr>
            <p:nvPr/>
          </p:nvGraphicFramePr>
          <p:xfrm>
            <a:off x="4565650" y="5035550"/>
            <a:ext cx="336550" cy="193675"/>
          </p:xfrm>
          <a:graphic>
            <a:graphicData uri="http://schemas.openxmlformats.org/presentationml/2006/ole">
              <p:oleObj spid="_x0000_s1938" name="Acrobat Document" r:id="rId19" imgW="603000" imgH="459000" progId="AcroExch.Document.7">
                <p:embed/>
              </p:oleObj>
            </a:graphicData>
          </a:graphic>
        </p:graphicFrame>
        <p:graphicFrame>
          <p:nvGraphicFramePr>
            <p:cNvPr id="85096" name="Object 42"/>
            <p:cNvGraphicFramePr>
              <a:graphicFrameLocks noChangeAspect="1"/>
            </p:cNvGraphicFramePr>
            <p:nvPr/>
          </p:nvGraphicFramePr>
          <p:xfrm>
            <a:off x="4565650" y="5260975"/>
            <a:ext cx="336550" cy="193675"/>
          </p:xfrm>
          <a:graphic>
            <a:graphicData uri="http://schemas.openxmlformats.org/presentationml/2006/ole">
              <p:oleObj spid="_x0000_s1939" name="Acrobat Document" r:id="rId20" imgW="603000" imgH="459000" progId="AcroExch.Document.7">
                <p:embed/>
              </p:oleObj>
            </a:graphicData>
          </a:graphic>
        </p:graphicFrame>
        <p:graphicFrame>
          <p:nvGraphicFramePr>
            <p:cNvPr id="85097" name="Object 43"/>
            <p:cNvGraphicFramePr>
              <a:graphicFrameLocks noChangeAspect="1"/>
            </p:cNvGraphicFramePr>
            <p:nvPr/>
          </p:nvGraphicFramePr>
          <p:xfrm>
            <a:off x="4565650" y="5461000"/>
            <a:ext cx="336550" cy="193675"/>
          </p:xfrm>
          <a:graphic>
            <a:graphicData uri="http://schemas.openxmlformats.org/presentationml/2006/ole">
              <p:oleObj spid="_x0000_s1940" name="Acrobat Document" r:id="rId21" imgW="603000" imgH="459000" progId="AcroExch.Document.7">
                <p:embed/>
              </p:oleObj>
            </a:graphicData>
          </a:graphic>
        </p:graphicFrame>
        <p:graphicFrame>
          <p:nvGraphicFramePr>
            <p:cNvPr id="85098" name="Object 44"/>
            <p:cNvGraphicFramePr>
              <a:graphicFrameLocks noChangeAspect="1"/>
            </p:cNvGraphicFramePr>
            <p:nvPr/>
          </p:nvGraphicFramePr>
          <p:xfrm>
            <a:off x="4565650" y="5697538"/>
            <a:ext cx="336550" cy="193675"/>
          </p:xfrm>
          <a:graphic>
            <a:graphicData uri="http://schemas.openxmlformats.org/presentationml/2006/ole">
              <p:oleObj spid="_x0000_s1941" name="Acrobat Document" r:id="rId22" imgW="603000" imgH="459000" progId="AcroExch.Document.7">
                <p:embed/>
              </p:oleObj>
            </a:graphicData>
          </a:graphic>
        </p:graphicFrame>
        <p:graphicFrame>
          <p:nvGraphicFramePr>
            <p:cNvPr id="85099" name="Object 45"/>
            <p:cNvGraphicFramePr>
              <a:graphicFrameLocks noChangeAspect="1"/>
            </p:cNvGraphicFramePr>
            <p:nvPr/>
          </p:nvGraphicFramePr>
          <p:xfrm>
            <a:off x="4565650" y="5945188"/>
            <a:ext cx="336550" cy="193675"/>
          </p:xfrm>
          <a:graphic>
            <a:graphicData uri="http://schemas.openxmlformats.org/presentationml/2006/ole">
              <p:oleObj spid="_x0000_s1942" name="Acrobat Document" r:id="rId23" imgW="603000" imgH="459000" progId="AcroExch.Document.7">
                <p:embed/>
              </p:oleObj>
            </a:graphicData>
          </a:graphic>
        </p:graphicFrame>
        <p:graphicFrame>
          <p:nvGraphicFramePr>
            <p:cNvPr id="85100" name="Object 46"/>
            <p:cNvGraphicFramePr>
              <a:graphicFrameLocks noChangeAspect="1"/>
            </p:cNvGraphicFramePr>
            <p:nvPr/>
          </p:nvGraphicFramePr>
          <p:xfrm>
            <a:off x="4565650" y="6229350"/>
            <a:ext cx="336550" cy="193675"/>
          </p:xfrm>
          <a:graphic>
            <a:graphicData uri="http://schemas.openxmlformats.org/presentationml/2006/ole">
              <p:oleObj spid="_x0000_s1943" name="Acrobat Document" r:id="rId24" imgW="603000" imgH="459000" progId="AcroExch.Document.7">
                <p:embed/>
              </p:oleObj>
            </a:graphicData>
          </a:graphic>
        </p:graphicFrame>
        <p:sp>
          <p:nvSpPr>
            <p:cNvPr id="269" name="Line 167"/>
            <p:cNvSpPr>
              <a:spLocks noChangeShapeType="1"/>
            </p:cNvSpPr>
            <p:nvPr/>
          </p:nvSpPr>
          <p:spPr bwMode="auto">
            <a:xfrm flipV="1">
              <a:off x="219075" y="4543974"/>
              <a:ext cx="92103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70" name="Line 169"/>
            <p:cNvSpPr>
              <a:spLocks noChangeShapeType="1"/>
            </p:cNvSpPr>
            <p:nvPr/>
          </p:nvSpPr>
          <p:spPr bwMode="auto">
            <a:xfrm flipV="1">
              <a:off x="225794" y="4787642"/>
              <a:ext cx="92103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71" name="Rectangle 170"/>
            <p:cNvSpPr>
              <a:spLocks noChangeArrowheads="1"/>
            </p:cNvSpPr>
            <p:nvPr/>
          </p:nvSpPr>
          <p:spPr bwMode="auto">
            <a:xfrm>
              <a:off x="237553" y="4560622"/>
              <a:ext cx="3356227" cy="22096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en-GB" sz="1000">
                  <a:solidFill>
                    <a:srgbClr val="002569"/>
                  </a:solidFill>
                  <a:latin typeface="Tahoma" charset="0"/>
                  <a:cs typeface="+mn-cs"/>
                </a:rPr>
                <a:t>Fraction of Absorbed PAR</a:t>
              </a:r>
              <a:r>
                <a:rPr lang="en-GB" sz="2800">
                  <a:solidFill>
                    <a:srgbClr val="002569"/>
                  </a:solidFill>
                  <a:latin typeface="Tahoma" charset="0"/>
                  <a:cs typeface="+mn-cs"/>
                </a:rPr>
                <a:t> </a:t>
              </a:r>
              <a:endParaRPr lang="fr-FR" sz="2800">
                <a:solidFill>
                  <a:srgbClr val="002569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72" name="Rectangle 171"/>
            <p:cNvSpPr>
              <a:spLocks noChangeArrowheads="1"/>
            </p:cNvSpPr>
            <p:nvPr/>
          </p:nvSpPr>
          <p:spPr bwMode="auto">
            <a:xfrm>
              <a:off x="229154" y="4780075"/>
              <a:ext cx="3356227" cy="22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 Terrestrial Chlorophyll Index </a:t>
              </a:r>
            </a:p>
          </p:txBody>
        </p:sp>
        <p:graphicFrame>
          <p:nvGraphicFramePr>
            <p:cNvPr id="85105" name="Object 47"/>
            <p:cNvGraphicFramePr>
              <a:graphicFrameLocks noChangeAspect="1"/>
            </p:cNvGraphicFramePr>
            <p:nvPr/>
          </p:nvGraphicFramePr>
          <p:xfrm>
            <a:off x="4584700" y="4570413"/>
            <a:ext cx="307975" cy="177800"/>
          </p:xfrm>
          <a:graphic>
            <a:graphicData uri="http://schemas.openxmlformats.org/presentationml/2006/ole">
              <p:oleObj spid="_x0000_s1944" name="Acrobat Document" r:id="rId25" imgW="603000" imgH="459000" progId="AcroExch.Document.7">
                <p:embed/>
              </p:oleObj>
            </a:graphicData>
          </a:graphic>
        </p:graphicFrame>
        <p:graphicFrame>
          <p:nvGraphicFramePr>
            <p:cNvPr id="85106" name="Object 48"/>
            <p:cNvGraphicFramePr>
              <a:graphicFrameLocks noChangeAspect="1"/>
            </p:cNvGraphicFramePr>
            <p:nvPr/>
          </p:nvGraphicFramePr>
          <p:xfrm>
            <a:off x="4584700" y="4789488"/>
            <a:ext cx="322263" cy="185738"/>
          </p:xfrm>
          <a:graphic>
            <a:graphicData uri="http://schemas.openxmlformats.org/presentationml/2006/ole">
              <p:oleObj spid="_x0000_s1945" name="Acrobat Document" r:id="rId26" imgW="603000" imgH="459000" progId="AcroExch.Document.7">
                <p:embed/>
              </p:oleObj>
            </a:graphicData>
          </a:graphic>
        </p:graphicFrame>
        <p:sp>
          <p:nvSpPr>
            <p:cNvPr id="275" name="Rectangle 175"/>
            <p:cNvSpPr>
              <a:spLocks noChangeArrowheads="1"/>
            </p:cNvSpPr>
            <p:nvPr/>
          </p:nvSpPr>
          <p:spPr bwMode="auto">
            <a:xfrm>
              <a:off x="4993047" y="4553055"/>
              <a:ext cx="1236328" cy="22399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276" name="Rectangle 176"/>
            <p:cNvSpPr>
              <a:spLocks noChangeArrowheads="1"/>
            </p:cNvSpPr>
            <p:nvPr/>
          </p:nvSpPr>
          <p:spPr bwMode="auto">
            <a:xfrm>
              <a:off x="4993047" y="4801263"/>
              <a:ext cx="1236328" cy="22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300 m , 1.2 km</a:t>
              </a:r>
            </a:p>
          </p:txBody>
        </p:sp>
        <p:sp>
          <p:nvSpPr>
            <p:cNvPr id="277" name="Rectangle 177"/>
            <p:cNvSpPr>
              <a:spLocks noChangeArrowheads="1"/>
            </p:cNvSpPr>
            <p:nvPr/>
          </p:nvSpPr>
          <p:spPr bwMode="auto">
            <a:xfrm>
              <a:off x="6247853" y="4551541"/>
              <a:ext cx="1167456" cy="22096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278" name="Rectangle 178"/>
            <p:cNvSpPr>
              <a:spLocks noChangeArrowheads="1"/>
            </p:cNvSpPr>
            <p:nvPr/>
          </p:nvSpPr>
          <p:spPr bwMode="auto">
            <a:xfrm>
              <a:off x="6239453" y="4780075"/>
              <a:ext cx="1165776" cy="22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Envisat</a:t>
              </a:r>
            </a:p>
          </p:txBody>
        </p:sp>
        <p:sp>
          <p:nvSpPr>
            <p:cNvPr id="279" name="Rectangle 179"/>
            <p:cNvSpPr>
              <a:spLocks noChangeArrowheads="1"/>
            </p:cNvSpPr>
            <p:nvPr/>
          </p:nvSpPr>
          <p:spPr bwMode="auto">
            <a:xfrm>
              <a:off x="7396831" y="4557595"/>
              <a:ext cx="2014071" cy="22550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280" name="Rectangle 180"/>
            <p:cNvSpPr>
              <a:spLocks noChangeArrowheads="1"/>
            </p:cNvSpPr>
            <p:nvPr/>
          </p:nvSpPr>
          <p:spPr bwMode="auto">
            <a:xfrm>
              <a:off x="7405230" y="4774021"/>
              <a:ext cx="2015752" cy="246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0" anchor="ctr"/>
            <a:lstStyle/>
            <a:p>
              <a:pPr algn="ctr" defTabSz="457200" eaLnBrk="0" fontAlgn="ctr" hangingPunct="0">
                <a:spcBef>
                  <a:spcPct val="50000"/>
                </a:spcBef>
                <a:defRPr/>
              </a:pPr>
              <a:r>
                <a:rPr lang="fr-FR" sz="1000">
                  <a:solidFill>
                    <a:srgbClr val="002569"/>
                  </a:solidFill>
                  <a:latin typeface="Tahoma" charset="0"/>
                  <a:cs typeface="+mn-cs"/>
                </a:rPr>
                <a:t>OLCI</a:t>
              </a:r>
            </a:p>
          </p:txBody>
        </p:sp>
        <p:sp>
          <p:nvSpPr>
            <p:cNvPr id="281" name="Line 181"/>
            <p:cNvSpPr>
              <a:spLocks noChangeShapeType="1"/>
            </p:cNvSpPr>
            <p:nvPr/>
          </p:nvSpPr>
          <p:spPr bwMode="auto">
            <a:xfrm>
              <a:off x="9420981" y="1418665"/>
              <a:ext cx="0" cy="50837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82" name="Line 183"/>
            <p:cNvSpPr>
              <a:spLocks noChangeShapeType="1"/>
            </p:cNvSpPr>
            <p:nvPr/>
          </p:nvSpPr>
          <p:spPr bwMode="auto">
            <a:xfrm>
              <a:off x="3571942" y="1380829"/>
              <a:ext cx="0" cy="50867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283" name="Line 184"/>
            <p:cNvSpPr>
              <a:spLocks noChangeShapeType="1"/>
            </p:cNvSpPr>
            <p:nvPr/>
          </p:nvSpPr>
          <p:spPr bwMode="auto">
            <a:xfrm>
              <a:off x="5102234" y="1386883"/>
              <a:ext cx="0" cy="50867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graphicFrame>
          <p:nvGraphicFramePr>
            <p:cNvPr id="85116" name="Object 49"/>
            <p:cNvGraphicFramePr>
              <a:graphicFrameLocks noChangeAspect="1"/>
            </p:cNvGraphicFramePr>
            <p:nvPr/>
          </p:nvGraphicFramePr>
          <p:xfrm>
            <a:off x="3800475" y="5451475"/>
            <a:ext cx="295275" cy="223838"/>
          </p:xfrm>
          <a:graphic>
            <a:graphicData uri="http://schemas.openxmlformats.org/presentationml/2006/ole">
              <p:oleObj spid="_x0000_s1946" name="Visio" r:id="rId27" imgW="316611" imgH="316611" progId="Visio.Drawing.11">
                <p:embed/>
              </p:oleObj>
            </a:graphicData>
          </a:graphic>
        </p:graphicFrame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à coins arrondis 50"/>
          <p:cNvSpPr>
            <a:spLocks noChangeArrowheads="1"/>
          </p:cNvSpPr>
          <p:nvPr/>
        </p:nvSpPr>
        <p:spPr bwMode="auto">
          <a:xfrm>
            <a:off x="4714875" y="2036763"/>
            <a:ext cx="4394200" cy="4079875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7355" tIns="33677" rIns="67355" bIns="33677"/>
          <a:lstStyle/>
          <a:p>
            <a:pPr defTabSz="673100"/>
            <a:endParaRPr lang="en-GB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7042" name="Rectangle à coins arrondis 49"/>
          <p:cNvSpPr>
            <a:spLocks noChangeArrowheads="1"/>
          </p:cNvSpPr>
          <p:nvPr/>
        </p:nvSpPr>
        <p:spPr bwMode="auto">
          <a:xfrm>
            <a:off x="44450" y="2044700"/>
            <a:ext cx="4598988" cy="4064000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7355" tIns="33677" rIns="67355" bIns="33677"/>
          <a:lstStyle/>
          <a:p>
            <a:pPr defTabSz="673100"/>
            <a:endParaRPr lang="en-GB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06" t="25438" r="17513" b="26375"/>
          <a:stretch>
            <a:fillRect/>
          </a:stretch>
        </p:blipFill>
        <p:spPr bwMode="auto">
          <a:xfrm>
            <a:off x="366713" y="2903538"/>
            <a:ext cx="1463675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3"/>
          <p:cNvSpPr txBox="1">
            <a:spLocks noChangeArrowheads="1"/>
          </p:cNvSpPr>
          <p:nvPr/>
        </p:nvSpPr>
        <p:spPr bwMode="auto">
          <a:xfrm>
            <a:off x="1619672" y="224644"/>
            <a:ext cx="6580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marL="42863" indent="-42863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b="0" dirty="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Sentinel-3 Core PDGS </a:t>
            </a:r>
          </a:p>
          <a:p>
            <a:pPr algn="ctr" eaLnBrk="1" hangingPunct="1"/>
            <a:r>
              <a:rPr lang="en-GB" b="0" dirty="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L2 LAND / MARINE Production</a:t>
            </a: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06" t="27313" r="17513" b="26375"/>
          <a:stretch>
            <a:fillRect/>
          </a:stretch>
        </p:blipFill>
        <p:spPr bwMode="auto">
          <a:xfrm>
            <a:off x="2066925" y="2930525"/>
            <a:ext cx="154146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9"/>
          <p:cNvSpPr txBox="1">
            <a:spLocks noChangeArrowheads="1"/>
          </p:cNvSpPr>
          <p:nvPr/>
        </p:nvSpPr>
        <p:spPr bwMode="auto">
          <a:xfrm>
            <a:off x="400050" y="1376363"/>
            <a:ext cx="3783013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L2 Optical production organisation</a:t>
            </a:r>
          </a:p>
        </p:txBody>
      </p:sp>
      <p:sp>
        <p:nvSpPr>
          <p:cNvPr id="87047" name="Text Box 12"/>
          <p:cNvSpPr txBox="1">
            <a:spLocks noChangeArrowheads="1"/>
          </p:cNvSpPr>
          <p:nvPr/>
        </p:nvSpPr>
        <p:spPr bwMode="auto">
          <a:xfrm>
            <a:off x="373063" y="1989138"/>
            <a:ext cx="44862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0">
                <a:solidFill>
                  <a:srgbClr val="0000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Example of geophysical product:</a:t>
            </a:r>
          </a:p>
          <a:p>
            <a:pPr eaLnBrk="1" hangingPunct="1"/>
            <a:r>
              <a:rPr lang="en-GB" sz="1200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OLCI Terrestrial Chlorophyll Index (OTCI)</a:t>
            </a:r>
          </a:p>
          <a:p>
            <a:pPr eaLnBrk="1" hangingPunct="1"/>
            <a:r>
              <a:rPr lang="en-GB" sz="1200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Chlorophyll Concentration for open ocean waters (CHL_OC4ME)</a:t>
            </a:r>
          </a:p>
          <a:p>
            <a:pPr eaLnBrk="1" hangingPunct="1"/>
            <a:endParaRPr lang="en-GB" sz="18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8704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2900" y="4562475"/>
            <a:ext cx="112077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9" name="Text Box 15"/>
          <p:cNvSpPr txBox="1">
            <a:spLocks noChangeArrowheads="1"/>
          </p:cNvSpPr>
          <p:nvPr/>
        </p:nvSpPr>
        <p:spPr bwMode="auto">
          <a:xfrm>
            <a:off x="0" y="4673600"/>
            <a:ext cx="17145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b="0">
                <a:solidFill>
                  <a:srgbClr val="0000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The Land and Water masks are perfectly complementary.</a:t>
            </a:r>
          </a:p>
        </p:txBody>
      </p:sp>
      <p:sp>
        <p:nvSpPr>
          <p:cNvPr id="87050" name="Text Box 16"/>
          <p:cNvSpPr txBox="1">
            <a:spLocks noChangeArrowheads="1"/>
          </p:cNvSpPr>
          <p:nvPr/>
        </p:nvSpPr>
        <p:spPr bwMode="auto">
          <a:xfrm>
            <a:off x="561975" y="5603875"/>
            <a:ext cx="340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900" b="0" i="1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*The cloud mask is provided in white for a better interpretation of the information.</a:t>
            </a:r>
          </a:p>
        </p:txBody>
      </p:sp>
      <p:grpSp>
        <p:nvGrpSpPr>
          <p:cNvPr id="87051" name="Grouper 38"/>
          <p:cNvGrpSpPr>
            <a:grpSpLocks/>
          </p:cNvGrpSpPr>
          <p:nvPr/>
        </p:nvGrpSpPr>
        <p:grpSpPr bwMode="auto">
          <a:xfrm>
            <a:off x="5019675" y="2652713"/>
            <a:ext cx="4008438" cy="2660650"/>
            <a:chOff x="8624997" y="5173663"/>
            <a:chExt cx="4294869" cy="2611437"/>
          </a:xfrm>
        </p:grpSpPr>
        <p:graphicFrame>
          <p:nvGraphicFramePr>
            <p:cNvPr id="87057" name="Object 6"/>
            <p:cNvGraphicFramePr>
              <a:graphicFrameLocks noChangeAspect="1"/>
            </p:cNvGraphicFramePr>
            <p:nvPr/>
          </p:nvGraphicFramePr>
          <p:xfrm>
            <a:off x="10106025" y="5384800"/>
            <a:ext cx="1524000" cy="2400300"/>
          </p:xfrm>
          <a:graphic>
            <a:graphicData uri="http://schemas.openxmlformats.org/presentationml/2006/ole">
              <p:oleObj spid="_x0000_s87156" name="Visio" r:id="rId8" imgW="8299704" imgH="4493514" progId="Visio.Drawing.11">
                <p:embed/>
              </p:oleObj>
            </a:graphicData>
          </a:graphic>
        </p:graphicFrame>
        <p:sp>
          <p:nvSpPr>
            <p:cNvPr id="87058" name="Line 7"/>
            <p:cNvSpPr>
              <a:spLocks noChangeShapeType="1"/>
            </p:cNvSpPr>
            <p:nvPr/>
          </p:nvSpPr>
          <p:spPr bwMode="auto">
            <a:xfrm flipH="1">
              <a:off x="10348913" y="5407025"/>
              <a:ext cx="876300" cy="2374900"/>
            </a:xfrm>
            <a:prstGeom prst="line">
              <a:avLst/>
            </a:prstGeom>
            <a:noFill/>
            <a:ln w="38100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59" name="Line 9"/>
            <p:cNvSpPr>
              <a:spLocks noChangeShapeType="1"/>
            </p:cNvSpPr>
            <p:nvPr/>
          </p:nvSpPr>
          <p:spPr bwMode="auto">
            <a:xfrm>
              <a:off x="9228138" y="7353300"/>
              <a:ext cx="1108075" cy="425450"/>
            </a:xfrm>
            <a:prstGeom prst="line">
              <a:avLst/>
            </a:prstGeom>
            <a:noFill/>
            <a:ln w="1905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0" name="Line 13"/>
            <p:cNvSpPr>
              <a:spLocks noChangeShapeType="1"/>
            </p:cNvSpPr>
            <p:nvPr/>
          </p:nvSpPr>
          <p:spPr bwMode="auto">
            <a:xfrm>
              <a:off x="10550525" y="7215188"/>
              <a:ext cx="1455738" cy="558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1" name="Line 14"/>
            <p:cNvSpPr>
              <a:spLocks noChangeShapeType="1"/>
            </p:cNvSpPr>
            <p:nvPr/>
          </p:nvSpPr>
          <p:spPr bwMode="auto">
            <a:xfrm>
              <a:off x="11250613" y="5391150"/>
              <a:ext cx="1455737" cy="558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2" name="Line 15"/>
            <p:cNvSpPr>
              <a:spLocks noChangeShapeType="1"/>
            </p:cNvSpPr>
            <p:nvPr/>
          </p:nvSpPr>
          <p:spPr bwMode="auto">
            <a:xfrm>
              <a:off x="9490075" y="6672263"/>
              <a:ext cx="1108075" cy="425450"/>
            </a:xfrm>
            <a:prstGeom prst="line">
              <a:avLst/>
            </a:prstGeom>
            <a:noFill/>
            <a:ln w="1905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3" name="Line 16"/>
            <p:cNvSpPr>
              <a:spLocks noChangeShapeType="1"/>
            </p:cNvSpPr>
            <p:nvPr/>
          </p:nvSpPr>
          <p:spPr bwMode="auto">
            <a:xfrm>
              <a:off x="9953625" y="5414963"/>
              <a:ext cx="1108075" cy="425450"/>
            </a:xfrm>
            <a:prstGeom prst="line">
              <a:avLst/>
            </a:prstGeom>
            <a:noFill/>
            <a:ln w="1905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4" name="Line 17"/>
            <p:cNvSpPr>
              <a:spLocks noChangeShapeType="1"/>
            </p:cNvSpPr>
            <p:nvPr/>
          </p:nvSpPr>
          <p:spPr bwMode="auto">
            <a:xfrm>
              <a:off x="10061575" y="5173663"/>
              <a:ext cx="1108075" cy="425450"/>
            </a:xfrm>
            <a:prstGeom prst="line">
              <a:avLst/>
            </a:prstGeom>
            <a:noFill/>
            <a:ln w="1905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5" name="Line 19"/>
            <p:cNvSpPr>
              <a:spLocks noChangeShapeType="1"/>
            </p:cNvSpPr>
            <p:nvPr/>
          </p:nvSpPr>
          <p:spPr bwMode="auto">
            <a:xfrm flipH="1">
              <a:off x="9250363" y="6686550"/>
              <a:ext cx="254000" cy="654050"/>
            </a:xfrm>
            <a:prstGeom prst="line">
              <a:avLst/>
            </a:prstGeom>
            <a:noFill/>
            <a:ln w="1905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6" name="Line 20"/>
            <p:cNvSpPr>
              <a:spLocks noChangeShapeType="1"/>
            </p:cNvSpPr>
            <p:nvPr/>
          </p:nvSpPr>
          <p:spPr bwMode="auto">
            <a:xfrm flipH="1">
              <a:off x="9983788" y="5191125"/>
              <a:ext cx="82550" cy="222250"/>
            </a:xfrm>
            <a:prstGeom prst="line">
              <a:avLst/>
            </a:prstGeom>
            <a:noFill/>
            <a:ln w="1905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7" name="Line 21"/>
            <p:cNvSpPr>
              <a:spLocks noChangeShapeType="1"/>
            </p:cNvSpPr>
            <p:nvPr/>
          </p:nvSpPr>
          <p:spPr bwMode="auto">
            <a:xfrm flipH="1">
              <a:off x="12012613" y="5991225"/>
              <a:ext cx="682625" cy="17541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8" name="Rectangle 24"/>
            <p:cNvSpPr>
              <a:spLocks noChangeArrowheads="1"/>
            </p:cNvSpPr>
            <p:nvPr/>
          </p:nvSpPr>
          <p:spPr bwMode="auto">
            <a:xfrm rot="1277176">
              <a:off x="10401300" y="7072313"/>
              <a:ext cx="60325" cy="709612"/>
            </a:xfrm>
            <a:prstGeom prst="rect">
              <a:avLst/>
            </a:prstGeom>
            <a:solidFill>
              <a:srgbClr val="6699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355" tIns="33677" rIns="67355" bIns="33677" anchor="ctr"/>
            <a:lstStyle/>
            <a:p>
              <a:pPr defTabSz="673100"/>
              <a:endParaRPr lang="en-GB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87069" name="Rectangle 25"/>
            <p:cNvSpPr>
              <a:spLocks noChangeArrowheads="1"/>
            </p:cNvSpPr>
            <p:nvPr/>
          </p:nvSpPr>
          <p:spPr bwMode="auto">
            <a:xfrm rot="1277176">
              <a:off x="11031538" y="5578475"/>
              <a:ext cx="69850" cy="242888"/>
            </a:xfrm>
            <a:prstGeom prst="rect">
              <a:avLst/>
            </a:prstGeom>
            <a:solidFill>
              <a:srgbClr val="6699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355" tIns="33677" rIns="67355" bIns="33677" anchor="ctr"/>
            <a:lstStyle/>
            <a:p>
              <a:pPr defTabSz="673100"/>
              <a:endParaRPr lang="en-GB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87070" name="Rectangle 26"/>
            <p:cNvSpPr>
              <a:spLocks noChangeArrowheads="1"/>
            </p:cNvSpPr>
            <p:nvPr/>
          </p:nvSpPr>
          <p:spPr bwMode="auto">
            <a:xfrm rot="1214337">
              <a:off x="10912475" y="5353050"/>
              <a:ext cx="66675" cy="1925638"/>
            </a:xfrm>
            <a:prstGeom prst="rect">
              <a:avLst/>
            </a:prstGeom>
            <a:solidFill>
              <a:srgbClr val="FF99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355" tIns="33677" rIns="67355" bIns="33677" anchor="ctr"/>
            <a:lstStyle/>
            <a:p>
              <a:pPr defTabSz="673100"/>
              <a:endParaRPr lang="en-GB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87071" name="Text Box 29"/>
            <p:cNvSpPr txBox="1">
              <a:spLocks noChangeArrowheads="1"/>
            </p:cNvSpPr>
            <p:nvPr/>
          </p:nvSpPr>
          <p:spPr bwMode="auto">
            <a:xfrm>
              <a:off x="11629522" y="6516777"/>
              <a:ext cx="1290344" cy="58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6731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6731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6731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6731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300" b="0">
                  <a:solidFill>
                    <a:srgbClr val="0000FF"/>
                  </a:solidFill>
                  <a:ea typeface="ヒラギノ角ゴ ProN W3" charset="0"/>
                  <a:cs typeface="ヒラギノ角ゴ ProN W3" charset="0"/>
                  <a:sym typeface="Arial" charset="0"/>
                </a:rPr>
                <a:t>Measurements included in the LAND product</a:t>
              </a:r>
            </a:p>
          </p:txBody>
        </p:sp>
        <p:sp>
          <p:nvSpPr>
            <p:cNvPr id="87072" name="Text Box 30"/>
            <p:cNvSpPr txBox="1">
              <a:spLocks noChangeArrowheads="1"/>
            </p:cNvSpPr>
            <p:nvPr/>
          </p:nvSpPr>
          <p:spPr bwMode="auto">
            <a:xfrm>
              <a:off x="8624997" y="5733034"/>
              <a:ext cx="1320170" cy="785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6731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6731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6731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6731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6731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300" b="0">
                  <a:solidFill>
                    <a:srgbClr val="0000FF"/>
                  </a:solidFill>
                  <a:ea typeface="ヒラギノ角ゴ ProN W3" charset="0"/>
                  <a:cs typeface="ヒラギノ角ゴ ProN W3" charset="0"/>
                  <a:sym typeface="Arial" charset="0"/>
                </a:rPr>
                <a:t>Measurements included in the MARINE product</a:t>
              </a:r>
            </a:p>
          </p:txBody>
        </p:sp>
        <p:sp>
          <p:nvSpPr>
            <p:cNvPr id="87073" name="Line 32"/>
            <p:cNvSpPr>
              <a:spLocks noChangeShapeType="1"/>
            </p:cNvSpPr>
            <p:nvPr/>
          </p:nvSpPr>
          <p:spPr bwMode="auto">
            <a:xfrm flipV="1">
              <a:off x="8961438" y="5291138"/>
              <a:ext cx="1060450" cy="4810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4" name="Line 33"/>
            <p:cNvSpPr>
              <a:spLocks noChangeShapeType="1"/>
            </p:cNvSpPr>
            <p:nvPr/>
          </p:nvSpPr>
          <p:spPr bwMode="auto">
            <a:xfrm flipH="1" flipV="1">
              <a:off x="9122397" y="6602066"/>
              <a:ext cx="245441" cy="3765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52" name="Text Box 9"/>
          <p:cNvSpPr txBox="1">
            <a:spLocks noChangeArrowheads="1"/>
          </p:cNvSpPr>
          <p:nvPr/>
        </p:nvSpPr>
        <p:spPr bwMode="auto">
          <a:xfrm>
            <a:off x="5094288" y="1376363"/>
            <a:ext cx="354171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L2 SRAL production organisation</a:t>
            </a:r>
          </a:p>
        </p:txBody>
      </p:sp>
      <p:sp>
        <p:nvSpPr>
          <p:cNvPr id="87053" name="Text Box 15"/>
          <p:cNvSpPr txBox="1">
            <a:spLocks noChangeArrowheads="1"/>
          </p:cNvSpPr>
          <p:nvPr/>
        </p:nvSpPr>
        <p:spPr bwMode="auto">
          <a:xfrm>
            <a:off x="357188" y="4235450"/>
            <a:ext cx="1347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Land products</a:t>
            </a:r>
          </a:p>
        </p:txBody>
      </p:sp>
      <p:sp>
        <p:nvSpPr>
          <p:cNvPr id="87054" name="Text Box 15"/>
          <p:cNvSpPr txBox="1">
            <a:spLocks noChangeArrowheads="1"/>
          </p:cNvSpPr>
          <p:nvPr/>
        </p:nvSpPr>
        <p:spPr bwMode="auto">
          <a:xfrm>
            <a:off x="2035175" y="4244975"/>
            <a:ext cx="1590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Marine products</a:t>
            </a: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4946650" y="5557838"/>
            <a:ext cx="3741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900" b="0" i="1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t>*The Land and Water masks are in overlap to ensure analysis of transition and meaningful continuity of segments </a:t>
            </a:r>
          </a:p>
        </p:txBody>
      </p:sp>
      <p:sp>
        <p:nvSpPr>
          <p:cNvPr id="87056" name="Rectangle 35"/>
          <p:cNvSpPr>
            <a:spLocks noChangeArrowheads="1"/>
          </p:cNvSpPr>
          <p:nvPr/>
        </p:nvSpPr>
        <p:spPr bwMode="auto">
          <a:xfrm>
            <a:off x="3384550" y="6489700"/>
            <a:ext cx="2519363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508" y="296653"/>
            <a:ext cx="1709689" cy="4680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3"/>
          <p:cNvSpPr txBox="1">
            <a:spLocks noChangeArrowheads="1"/>
          </p:cNvSpPr>
          <p:nvPr/>
        </p:nvSpPr>
        <p:spPr bwMode="auto">
          <a:xfrm>
            <a:off x="2663825" y="115888"/>
            <a:ext cx="47164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marL="42863" indent="-42863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31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800">
                <a:solidFill>
                  <a:srgbClr val="FFFFFF"/>
                </a:solidFill>
                <a:ea typeface="ヒラギノ角ゴ ProN W3" charset="0"/>
                <a:cs typeface="ヒラギノ角ゴ ProN W3" charset="0"/>
                <a:sym typeface="Arial" charset="0"/>
              </a:rPr>
              <a:t>Optical Sensor: Sentinel-3 Core PDGS  Production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39850"/>
            <a:ext cx="76581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08" y="296653"/>
            <a:ext cx="1709689" cy="4680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0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31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S3 PDGS Data volume</a:t>
            </a:r>
            <a:br>
              <a:rPr lang="en-GB" sz="31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31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(uncompressed</a:t>
            </a:r>
            <a:r>
              <a:rPr lang="en-GB" sz="31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GB" sz="31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8" name="Footer Placeholder 1"/>
          <p:cNvSpPr>
            <a:spLocks noGrp="1"/>
          </p:cNvSpPr>
          <p:nvPr>
            <p:ph type="ftr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GB" sz="1200">
              <a:solidFill>
                <a:srgbClr val="336699"/>
              </a:solidFill>
            </a:endParaRPr>
          </a:p>
        </p:txBody>
      </p:sp>
      <p:graphicFrame>
        <p:nvGraphicFramePr>
          <p:cNvPr id="35935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8628558"/>
              </p:ext>
            </p:extLst>
          </p:nvPr>
        </p:nvGraphicFramePr>
        <p:xfrm>
          <a:off x="179512" y="1376772"/>
          <a:ext cx="6553200" cy="3341689"/>
        </p:xfrm>
        <a:graphic>
          <a:graphicData uri="http://schemas.openxmlformats.org/drawingml/2006/table">
            <a:tbl>
              <a:tblPr/>
              <a:tblGrid>
                <a:gridCol w="1520785"/>
                <a:gridCol w="1224923"/>
                <a:gridCol w="1310641"/>
                <a:gridCol w="1211097"/>
                <a:gridCol w="1285754"/>
              </a:tblGrid>
              <a:tr h="87171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4" marR="91434" marT="45714" marB="45714"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Level 0 GB/Orbit</a:t>
                      </a:r>
                    </a:p>
                  </a:txBody>
                  <a:tcPr marL="91434" marR="91434"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A6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Level 1 GB/Orbit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A6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Level 2</a:t>
                      </a:r>
                    </a:p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Marine GB/Orbit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A6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Level 2</a:t>
                      </a:r>
                    </a:p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Land    GB/Orbit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A6BE"/>
                    </a:solidFill>
                  </a:tcPr>
                </a:tc>
              </a:tr>
              <a:tr h="43820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OLCI</a:t>
                      </a:r>
                    </a:p>
                  </a:txBody>
                  <a:tcPr marL="91434" marR="91434"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A6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9.5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29.6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35.5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7.8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769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SLSTR</a:t>
                      </a:r>
                    </a:p>
                  </a:txBody>
                  <a:tcPr marL="91434" marR="91434"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A6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4.8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45.6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5.8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2.8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0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 (OLCI+SLTSR)</a:t>
                      </a:r>
                    </a:p>
                  </a:txBody>
                  <a:tcPr marL="91434" marR="91434"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A6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55.8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31.2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8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SRAL + MWR</a:t>
                      </a:r>
                    </a:p>
                  </a:txBody>
                  <a:tcPr marL="91434" marR="91434"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A6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5.8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0.12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0.09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0.07</a:t>
                      </a:r>
                    </a:p>
                  </a:txBody>
                  <a:tcPr marL="91434" marR="91434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0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Total (GB/orbit)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4" marR="91434" marT="45714" marB="45714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20.1</a:t>
                      </a:r>
                    </a:p>
                  </a:txBody>
                  <a:tcPr marL="91434" marR="91434" marT="45714" marB="45714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131.12</a:t>
                      </a:r>
                    </a:p>
                  </a:txBody>
                  <a:tcPr marL="91434" marR="91434" marT="45714" marB="45714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41.39</a:t>
                      </a:r>
                    </a:p>
                  </a:txBody>
                  <a:tcPr marL="91434" marR="91434" marT="45714" marB="45714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41.87</a:t>
                      </a:r>
                    </a:p>
                  </a:txBody>
                  <a:tcPr marL="91434" marR="91434" marT="45714" marB="45714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1184" name="Rectangle 4"/>
          <p:cNvSpPr>
            <a:spLocks noChangeArrowheads="1"/>
          </p:cNvSpPr>
          <p:nvPr/>
        </p:nvSpPr>
        <p:spPr bwMode="auto">
          <a:xfrm>
            <a:off x="3384550" y="6489700"/>
            <a:ext cx="2519363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911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97413"/>
            <a:ext cx="9144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86" name="Rectangle 2"/>
          <p:cNvSpPr>
            <a:spLocks noChangeArrowheads="1"/>
          </p:cNvSpPr>
          <p:nvPr/>
        </p:nvSpPr>
        <p:spPr bwMode="auto">
          <a:xfrm>
            <a:off x="6696075" y="5337212"/>
            <a:ext cx="612775" cy="216025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91187" name="Rectangle 7"/>
          <p:cNvSpPr>
            <a:spLocks noChangeArrowheads="1"/>
          </p:cNvSpPr>
          <p:nvPr/>
        </p:nvSpPr>
        <p:spPr bwMode="auto">
          <a:xfrm>
            <a:off x="4859338" y="5337212"/>
            <a:ext cx="612775" cy="216024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91188" name="Rectangle 8"/>
          <p:cNvSpPr>
            <a:spLocks noChangeArrowheads="1"/>
          </p:cNvSpPr>
          <p:nvPr/>
        </p:nvSpPr>
        <p:spPr bwMode="auto">
          <a:xfrm>
            <a:off x="2915816" y="5049180"/>
            <a:ext cx="4428492" cy="18002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91189" name="Rectangle 9"/>
          <p:cNvSpPr>
            <a:spLocks noChangeArrowheads="1"/>
          </p:cNvSpPr>
          <p:nvPr/>
        </p:nvSpPr>
        <p:spPr bwMode="auto">
          <a:xfrm>
            <a:off x="2879725" y="5373216"/>
            <a:ext cx="684213" cy="18002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5087" y="2312876"/>
            <a:ext cx="2408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 smtClean="0"/>
              <a:t>ENVISAT AATSR L1 GBTR ~0.7GB/orbit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64491" y="2888940"/>
            <a:ext cx="226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79512" y="2672917"/>
            <a:ext cx="6552728" cy="468052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2400" b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935596" y="1268760"/>
            <a:ext cx="6948772" cy="4788532"/>
          </a:xfrm>
          <a:prstGeom prst="roundRect">
            <a:avLst>
              <a:gd name="adj" fmla="val 9022"/>
            </a:avLst>
          </a:prstGeom>
          <a:solidFill>
            <a:schemeClr val="accent1">
              <a:lumMod val="50000"/>
            </a:schemeClr>
          </a:solidFill>
          <a:ln w="57150" cmpd="sng"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chemeClr val="accent3"/>
                </a:solidFill>
              </a:rPr>
              <a:t>Ground </a:t>
            </a:r>
            <a:r>
              <a:rPr lang="en-US" sz="4000" dirty="0">
                <a:solidFill>
                  <a:schemeClr val="accent3"/>
                </a:solidFill>
              </a:rPr>
              <a:t>Segment Designed to provide GHRSST L2P </a:t>
            </a:r>
            <a:r>
              <a:rPr lang="en-US" sz="4000" dirty="0" smtClean="0">
                <a:solidFill>
                  <a:schemeClr val="accent3"/>
                </a:solidFill>
              </a:rPr>
              <a:t>format </a:t>
            </a:r>
            <a:r>
              <a:rPr lang="en-US" sz="4000" dirty="0" err="1" smtClean="0">
                <a:solidFill>
                  <a:schemeClr val="accent3"/>
                </a:solidFill>
              </a:rPr>
              <a:t>SSTskin</a:t>
            </a:r>
            <a:r>
              <a:rPr lang="en-US" sz="4000" dirty="0" smtClean="0">
                <a:solidFill>
                  <a:schemeClr val="accent3"/>
                </a:solidFill>
              </a:rPr>
              <a:t> from Conception</a:t>
            </a:r>
          </a:p>
          <a:p>
            <a:pPr algn="ctr"/>
            <a:endParaRPr lang="en-US" sz="4000" dirty="0" smtClean="0">
              <a:solidFill>
                <a:schemeClr val="accent3"/>
              </a:solidFill>
            </a:endParaRPr>
          </a:p>
          <a:p>
            <a:pPr algn="ctr"/>
            <a:r>
              <a:rPr lang="en-US" sz="4000" dirty="0" smtClean="0">
                <a:solidFill>
                  <a:schemeClr val="accent3"/>
                </a:solidFill>
              </a:rPr>
              <a:t>(ARC/</a:t>
            </a:r>
            <a:r>
              <a:rPr lang="en-US" sz="4000" dirty="0" err="1" smtClean="0">
                <a:solidFill>
                  <a:schemeClr val="accent3"/>
                </a:solidFill>
              </a:rPr>
              <a:t>SST_cci</a:t>
            </a:r>
            <a:r>
              <a:rPr lang="en-US" sz="4000" dirty="0" smtClean="0">
                <a:solidFill>
                  <a:schemeClr val="accent3"/>
                </a:solidFill>
              </a:rPr>
              <a:t> retrieval but no Bayesian cloud…yet)  </a:t>
            </a:r>
            <a:endParaRPr lang="en-US" sz="4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 bwMode="auto">
          <a:xfrm>
            <a:off x="179512" y="116632"/>
            <a:ext cx="6408712" cy="96275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Early S3 Mission </a:t>
            </a:r>
            <a:r>
              <a:rPr lang="en-GB" sz="3600" dirty="0" smtClean="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Timeline: Cal/Val</a:t>
            </a:r>
            <a:endParaRPr lang="en-GB" sz="3600" dirty="0">
              <a:solidFill>
                <a:srgbClr val="FFFFFF"/>
              </a:solidFill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79525"/>
            <a:ext cx="7691437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72050" y="4803775"/>
            <a:ext cx="1562100" cy="5302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922963" y="4803775"/>
            <a:ext cx="2884487" cy="5302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8000"/>
              </a:gs>
            </a:gsLst>
            <a:lin ang="3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041900" y="4803775"/>
            <a:ext cx="787400" cy="533400"/>
            <a:chOff x="5041215" y="4803843"/>
            <a:chExt cx="788812" cy="533297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5041215" y="4803843"/>
              <a:ext cx="0" cy="5301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080974" y="4807017"/>
              <a:ext cx="0" cy="5301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122323" y="4803843"/>
              <a:ext cx="0" cy="5301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177985" y="4803843"/>
              <a:ext cx="0" cy="53012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5357695" y="4803843"/>
              <a:ext cx="0" cy="53012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510368" y="4803843"/>
              <a:ext cx="0" cy="53012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704390" y="4803843"/>
              <a:ext cx="0" cy="5301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721883" y="4803843"/>
              <a:ext cx="0" cy="5301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830027" y="4803843"/>
              <a:ext cx="0" cy="53012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601017" y="4807017"/>
              <a:ext cx="0" cy="53012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60563" y="4802188"/>
            <a:ext cx="3011487" cy="531812"/>
            <a:chOff x="1960291" y="4803843"/>
            <a:chExt cx="3011899" cy="530169"/>
          </a:xfrm>
        </p:grpSpPr>
        <p:sp>
          <p:nvSpPr>
            <p:cNvPr id="92172" name="Rectangle 5"/>
            <p:cNvSpPr>
              <a:spLocks noChangeArrowheads="1"/>
            </p:cNvSpPr>
            <p:nvPr/>
          </p:nvSpPr>
          <p:spPr bwMode="auto">
            <a:xfrm>
              <a:off x="1960291" y="4803843"/>
              <a:ext cx="3011899" cy="5301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173" name="TextBox 23"/>
            <p:cNvSpPr txBox="1">
              <a:spLocks noChangeArrowheads="1"/>
            </p:cNvSpPr>
            <p:nvPr/>
          </p:nvSpPr>
          <p:spPr bwMode="auto">
            <a:xfrm>
              <a:off x="2498682" y="4898816"/>
              <a:ext cx="16722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FF0000"/>
                  </a:solidFill>
                </a:rPr>
                <a:t>No data available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25800" y="5334000"/>
            <a:ext cx="3267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sz="1600"/>
              <a:t>Limited L0/L1 data from payload for cal/val: – systematic production and dissemination ramped-up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548438" y="4459288"/>
            <a:ext cx="2312987" cy="2016125"/>
            <a:chOff x="6533879" y="4445447"/>
            <a:chExt cx="2313374" cy="2015638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6533879" y="4445447"/>
              <a:ext cx="0" cy="201563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573573" y="6115094"/>
              <a:ext cx="2273680" cy="1269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2171" name="TextBox 25"/>
            <p:cNvSpPr txBox="1">
              <a:spLocks noChangeArrowheads="1"/>
            </p:cNvSpPr>
            <p:nvPr/>
          </p:nvSpPr>
          <p:spPr bwMode="auto">
            <a:xfrm>
              <a:off x="6533879" y="5300281"/>
              <a:ext cx="216264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Gradual ramp-up of all products in early phase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 bwMode="auto">
          <a:xfrm>
            <a:off x="395536" y="224644"/>
            <a:ext cx="7056437" cy="71072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S3 Validation Team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 bwMode="auto">
          <a:xfrm>
            <a:off x="0" y="1592796"/>
            <a:ext cx="6876256" cy="45259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S3 Calibration and Validation Planning Meeting March 2012</a:t>
            </a:r>
          </a:p>
          <a:p>
            <a:r>
              <a:rPr lang="en-GB" sz="2400" b="1" dirty="0" smtClean="0">
                <a:solidFill>
                  <a:srgbClr val="33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A </a:t>
            </a:r>
            <a:r>
              <a:rPr lang="en-GB" sz="2400" b="1" dirty="0">
                <a:solidFill>
                  <a:srgbClr val="33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Sentinel-3 Validation team will be convened (S3-VT) in the next few months building on the outcomes of the S3 Cal/Val Planning workshop</a:t>
            </a:r>
            <a:r>
              <a:rPr lang="en-GB" sz="2400" dirty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endParaRPr lang="en-GB" sz="2400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r>
              <a:rPr lang="en-GB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en-GB" sz="2400" dirty="0">
                <a:latin typeface="Arial" charset="0"/>
                <a:ea typeface="ヒラギノ角ゴ ProN W3" charset="0"/>
                <a:cs typeface="ヒラギノ角ゴ ProN W3" charset="0"/>
              </a:rPr>
              <a:t>S3-VT will have several thematic sub-groups </a:t>
            </a:r>
            <a:r>
              <a:rPr lang="en-GB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(one is SST)</a:t>
            </a:r>
            <a:endParaRPr lang="en-GB" sz="24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r>
              <a:rPr lang="en-GB" sz="2400" b="1" dirty="0">
                <a:solidFill>
                  <a:srgbClr val="33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An S3-VT call will be initiated in the next few </a:t>
            </a:r>
            <a:r>
              <a:rPr lang="en-GB" sz="2400" b="1" dirty="0" smtClean="0">
                <a:solidFill>
                  <a:srgbClr val="33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months</a:t>
            </a:r>
          </a:p>
          <a:p>
            <a:r>
              <a:rPr lang="en-GB" sz="2400" b="1" dirty="0" smtClean="0">
                <a:solidFill>
                  <a:srgbClr val="33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Information will be at </a:t>
            </a:r>
            <a:r>
              <a:rPr lang="en-GB" sz="2400" b="1" dirty="0" smtClean="0">
                <a:solidFill>
                  <a:srgbClr val="333399"/>
                </a:solidFill>
                <a:latin typeface="Arial" charset="0"/>
                <a:ea typeface="ヒラギノ角ゴ ProN W3" charset="0"/>
                <a:cs typeface="ヒラギノ角ゴ ProN W3" charset="0"/>
                <a:hlinkClick r:id="rId2"/>
              </a:rPr>
              <a:t>http://eopi.esa.int</a:t>
            </a:r>
            <a:r>
              <a:rPr lang="en-GB" sz="2400" b="1" dirty="0" smtClean="0">
                <a:solidFill>
                  <a:srgbClr val="333399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endParaRPr lang="en-GB" sz="2400" b="1" dirty="0">
              <a:solidFill>
                <a:srgbClr val="333399"/>
              </a:solidFill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96259" name="Picture 4" descr="Sentinel3_totem1203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268413"/>
            <a:ext cx="2016125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95" name="Group 19"/>
          <p:cNvGrpSpPr>
            <a:grpSpLocks/>
          </p:cNvGrpSpPr>
          <p:nvPr/>
        </p:nvGrpSpPr>
        <p:grpSpPr bwMode="auto">
          <a:xfrm>
            <a:off x="1151620" y="5647625"/>
            <a:ext cx="4050788" cy="1165142"/>
            <a:chOff x="263" y="2912"/>
            <a:chExt cx="2507" cy="747"/>
          </a:xfrm>
          <a:solidFill>
            <a:schemeClr val="accent1">
              <a:lumMod val="75000"/>
            </a:schemeClr>
          </a:solidFill>
        </p:grpSpPr>
        <p:sp>
          <p:nvSpPr>
            <p:cNvPr id="263198" name="Text Box 6"/>
            <p:cNvSpPr txBox="1">
              <a:spLocks noChangeArrowheads="1"/>
            </p:cNvSpPr>
            <p:nvPr/>
          </p:nvSpPr>
          <p:spPr bwMode="auto">
            <a:xfrm>
              <a:off x="263" y="2912"/>
              <a:ext cx="1048" cy="74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marL="2286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Orbit type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Repeat cycle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LTDN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Average altitude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>
                  <a:solidFill>
                    <a:srgbClr val="FFFFFF"/>
                  </a:solidFill>
                </a:rPr>
                <a:t>Inclination</a:t>
              </a:r>
            </a:p>
          </p:txBody>
        </p:sp>
        <p:sp>
          <p:nvSpPr>
            <p:cNvPr id="263199" name="Text Box 7"/>
            <p:cNvSpPr txBox="1">
              <a:spLocks noChangeArrowheads="1"/>
            </p:cNvSpPr>
            <p:nvPr/>
          </p:nvSpPr>
          <p:spPr bwMode="auto">
            <a:xfrm>
              <a:off x="1199" y="2913"/>
              <a:ext cx="1571" cy="7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marL="2286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/>
                <a:t>Repeating frozen SSO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/>
                <a:t>27 days </a:t>
              </a:r>
              <a:r>
                <a:rPr lang="en-GB" sz="1100" b="0" dirty="0"/>
                <a:t>(14 + 7/27 orbits/day)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/>
                <a:t>10:00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/>
                <a:t>815 km</a:t>
              </a:r>
            </a:p>
            <a:p>
              <a:pPr eaLnBrk="1" hangingPunct="1">
                <a:spcBef>
                  <a:spcPct val="20000"/>
                </a:spcBef>
                <a:defRPr/>
              </a:pPr>
              <a:r>
                <a:rPr lang="en-GB" sz="1200" b="0" dirty="0"/>
                <a:t>98.65 </a:t>
              </a:r>
              <a:r>
                <a:rPr lang="en-GB" sz="1200" b="0" dirty="0" err="1"/>
                <a:t>deg</a:t>
              </a:r>
              <a:endParaRPr lang="en-GB" sz="1200" b="0" dirty="0"/>
            </a:p>
          </p:txBody>
        </p:sp>
      </p:grpSp>
      <p:sp>
        <p:nvSpPr>
          <p:cNvPr id="50178" name="Rectangle 16"/>
          <p:cNvSpPr>
            <a:spLocks noGrp="1" noChangeArrowheads="1"/>
          </p:cNvSpPr>
          <p:nvPr>
            <p:ph type="title"/>
          </p:nvPr>
        </p:nvSpPr>
        <p:spPr>
          <a:xfrm>
            <a:off x="143508" y="0"/>
            <a:ext cx="7056437" cy="1143000"/>
          </a:xfrm>
        </p:spPr>
        <p:txBody>
          <a:bodyPr/>
          <a:lstStyle/>
          <a:p>
            <a:r>
              <a:rPr lang="en-GB" sz="2800" b="1" dirty="0">
                <a:latin typeface="Verdana" charset="0"/>
                <a:ea typeface="ＭＳ Ｐゴシック" charset="0"/>
              </a:rPr>
              <a:t>Sentinel-3</a:t>
            </a:r>
            <a:r>
              <a:rPr lang="en-GB" sz="2800" b="1" dirty="0" smtClean="0">
                <a:latin typeface="Verdana" charset="0"/>
                <a:ea typeface="ＭＳ Ｐゴシック" charset="0"/>
              </a:rPr>
              <a:t>: Instrument </a:t>
            </a:r>
            <a:r>
              <a:rPr lang="en-GB" sz="2800" b="1" dirty="0">
                <a:latin typeface="Verdana" charset="0"/>
                <a:ea typeface="ＭＳ Ｐゴシック" charset="0"/>
              </a:rPr>
              <a:t>Swath and Satellite Orbit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365125" y="1300163"/>
            <a:ext cx="4562475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Char char="–"/>
            </a:pPr>
            <a:endParaRPr lang="en-GB" b="0">
              <a:solidFill>
                <a:srgbClr val="4D4F53"/>
              </a:solidFill>
              <a:latin typeface="Verdana" charset="0"/>
            </a:endParaRPr>
          </a:p>
        </p:txBody>
      </p:sp>
      <p:pic>
        <p:nvPicPr>
          <p:cNvPr id="50180" name="Picture 5" descr="14_7_27_27d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975100"/>
            <a:ext cx="2576512" cy="21510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886" name="Rectangle 6"/>
          <p:cNvSpPr>
            <a:spLocks noChangeArrowheads="1"/>
          </p:cNvSpPr>
          <p:nvPr/>
        </p:nvSpPr>
        <p:spPr bwMode="gray">
          <a:xfrm>
            <a:off x="6372200" y="5481228"/>
            <a:ext cx="217742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4245" tIns="37881" rIns="74245" bIns="37881"/>
          <a:lstStyle/>
          <a:p>
            <a:pPr marL="342900" indent="-342900" algn="ctr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1 Repeat Cycle (27 days)</a:t>
            </a:r>
          </a:p>
        </p:txBody>
      </p:sp>
      <p:pic>
        <p:nvPicPr>
          <p:cNvPr id="50182" name="Picture 7" descr="14_7_27_02da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704975"/>
            <a:ext cx="2560638" cy="215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888" name="Rectangle 8"/>
          <p:cNvSpPr>
            <a:spLocks noChangeArrowheads="1"/>
          </p:cNvSpPr>
          <p:nvPr/>
        </p:nvSpPr>
        <p:spPr bwMode="gray">
          <a:xfrm>
            <a:off x="6570663" y="3501008"/>
            <a:ext cx="1617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4245" tIns="37881" rIns="74245" bIns="37881"/>
          <a:lstStyle/>
          <a:p>
            <a:pPr marL="342900" indent="-342900" algn="ctr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2 days</a:t>
            </a:r>
          </a:p>
        </p:txBody>
      </p:sp>
      <p:sp>
        <p:nvSpPr>
          <p:cNvPr id="378889" name="Rectangle 9"/>
          <p:cNvSpPr>
            <a:spLocks noChangeArrowheads="1"/>
          </p:cNvSpPr>
          <p:nvPr/>
        </p:nvSpPr>
        <p:spPr bwMode="gray">
          <a:xfrm>
            <a:off x="5937250" y="1323975"/>
            <a:ext cx="29543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4245" tIns="37881" rIns="74245" bIns="37881"/>
          <a:lstStyle/>
          <a:p>
            <a:pPr marL="342900" indent="-342900" algn="ctr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Ground Track Patterns</a:t>
            </a:r>
          </a:p>
        </p:txBody>
      </p:sp>
      <p:sp>
        <p:nvSpPr>
          <p:cNvPr id="378890" name="Rectangle 10"/>
          <p:cNvSpPr>
            <a:spLocks noChangeArrowheads="1"/>
          </p:cNvSpPr>
          <p:nvPr/>
        </p:nvSpPr>
        <p:spPr bwMode="gray">
          <a:xfrm>
            <a:off x="6237288" y="1725613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4245" tIns="37881" rIns="74245" bIns="37881"/>
          <a:lstStyle/>
          <a:p>
            <a:pPr marL="342900" indent="-342900" algn="ctr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None/>
              <a:defRPr/>
            </a:pPr>
            <a:r>
              <a:rPr lang="en-US" sz="1600" dirty="0">
                <a:solidFill>
                  <a:srgbClr val="3366FF"/>
                </a:solidFill>
                <a:latin typeface="Verdana" charset="0"/>
              </a:rPr>
              <a:t>S3-A</a:t>
            </a:r>
          </a:p>
        </p:txBody>
      </p:sp>
      <p:sp>
        <p:nvSpPr>
          <p:cNvPr id="378891" name="Rectangle 11"/>
          <p:cNvSpPr>
            <a:spLocks noChangeArrowheads="1"/>
          </p:cNvSpPr>
          <p:nvPr/>
        </p:nvSpPr>
        <p:spPr bwMode="gray">
          <a:xfrm>
            <a:off x="7904163" y="1755775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4245" tIns="37881" rIns="74245" bIns="37881"/>
          <a:lstStyle/>
          <a:p>
            <a:pPr marL="342900" indent="-342900" algn="ctr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None/>
              <a:defRPr/>
            </a:pPr>
            <a:r>
              <a:rPr lang="en-US" sz="1600" dirty="0">
                <a:solidFill>
                  <a:srgbClr val="FF0000"/>
                </a:solidFill>
                <a:latin typeface="Verdana" charset="0"/>
              </a:rPr>
              <a:t>S3-B</a:t>
            </a:r>
          </a:p>
        </p:txBody>
      </p:sp>
      <p:sp>
        <p:nvSpPr>
          <p:cNvPr id="378894" name="Rectangle 14"/>
          <p:cNvSpPr>
            <a:spLocks noChangeArrowheads="1"/>
          </p:cNvSpPr>
          <p:nvPr/>
        </p:nvSpPr>
        <p:spPr bwMode="gray">
          <a:xfrm>
            <a:off x="1187624" y="1233488"/>
            <a:ext cx="388885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4245" tIns="37881" rIns="74245" bIns="37881"/>
          <a:lstStyle/>
          <a:p>
            <a:pPr marL="342900" indent="-342900" algn="ctr" eaLnBrk="0" hangingPunct="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Verdana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Instrument Swath Patterns</a:t>
            </a:r>
          </a:p>
        </p:txBody>
      </p:sp>
      <p:grpSp>
        <p:nvGrpSpPr>
          <p:cNvPr id="50189" name="Group 28673"/>
          <p:cNvGrpSpPr>
            <a:grpSpLocks/>
          </p:cNvGrpSpPr>
          <p:nvPr/>
        </p:nvGrpSpPr>
        <p:grpSpPr bwMode="auto">
          <a:xfrm>
            <a:off x="142875" y="1592263"/>
            <a:ext cx="5726113" cy="3997325"/>
            <a:chOff x="4140200" y="1340768"/>
            <a:chExt cx="6264275" cy="4680620"/>
          </a:xfrm>
        </p:grpSpPr>
        <p:pic>
          <p:nvPicPr>
            <p:cNvPr id="50190" name="Picture 6" descr="S3-Vi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1340768"/>
              <a:ext cx="6264275" cy="4680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Straight Arrow Connector 29"/>
            <p:cNvCxnSpPr/>
            <p:nvPr/>
          </p:nvCxnSpPr>
          <p:spPr bwMode="auto">
            <a:xfrm>
              <a:off x="5904687" y="3861388"/>
              <a:ext cx="828406" cy="395937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6048833" y="4292644"/>
              <a:ext cx="468909" cy="21748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616394" y="4437636"/>
              <a:ext cx="720731" cy="35876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660066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0194" name="TextBox 13"/>
            <p:cNvSpPr txBox="1">
              <a:spLocks noChangeArrowheads="1"/>
            </p:cNvSpPr>
            <p:nvPr/>
          </p:nvSpPr>
          <p:spPr bwMode="auto">
            <a:xfrm>
              <a:off x="6732240" y="4166007"/>
              <a:ext cx="2308583" cy="306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008000"/>
                  </a:solidFill>
                </a:rPr>
                <a:t>1400 km SLSTR (nadir)</a:t>
              </a:r>
            </a:p>
          </p:txBody>
        </p:sp>
        <p:sp>
          <p:nvSpPr>
            <p:cNvPr id="50195" name="TextBox 17"/>
            <p:cNvSpPr txBox="1">
              <a:spLocks noChangeArrowheads="1"/>
            </p:cNvSpPr>
            <p:nvPr/>
          </p:nvSpPr>
          <p:spPr bwMode="auto">
            <a:xfrm>
              <a:off x="6588224" y="4473116"/>
              <a:ext cx="2409985" cy="306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FF0000"/>
                  </a:solidFill>
                </a:rPr>
                <a:t>740 km SLSTR (oblique)</a:t>
              </a:r>
            </a:p>
          </p:txBody>
        </p:sp>
        <p:sp>
          <p:nvSpPr>
            <p:cNvPr id="50196" name="TextBox 18"/>
            <p:cNvSpPr txBox="1">
              <a:spLocks noChangeArrowheads="1"/>
            </p:cNvSpPr>
            <p:nvPr/>
          </p:nvSpPr>
          <p:spPr bwMode="auto">
            <a:xfrm>
              <a:off x="6444208" y="4797152"/>
              <a:ext cx="1531263" cy="306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660066"/>
                  </a:solidFill>
                </a:rPr>
                <a:t>1270 km OLCI</a:t>
              </a:r>
            </a:p>
          </p:txBody>
        </p:sp>
        <p:sp>
          <p:nvSpPr>
            <p:cNvPr id="50197" name="TextBox 19"/>
            <p:cNvSpPr txBox="1">
              <a:spLocks noChangeArrowheads="1"/>
            </p:cNvSpPr>
            <p:nvPr/>
          </p:nvSpPr>
          <p:spPr bwMode="auto">
            <a:xfrm>
              <a:off x="7452320" y="2915362"/>
              <a:ext cx="2867562" cy="504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4D4F53"/>
                  </a:solidFill>
                </a:rPr>
                <a:t>SRAL (&gt;2 km) and MWR (20 km) nadir track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>
              <a:off x="7021385" y="3034193"/>
              <a:ext cx="501906" cy="19146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GB" sz="3200" b="1" dirty="0">
                <a:latin typeface="Verdana" charset="0"/>
                <a:ea typeface="ＭＳ Ｐゴシック" charset="0"/>
                <a:cs typeface="ＭＳ Ｐゴシック" charset="0"/>
              </a:rPr>
              <a:t>Sentinel-3: Status summary</a:t>
            </a:r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36538" y="1304764"/>
            <a:ext cx="8907462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5475" lvl="1" indent="-260350" algn="l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 smtClean="0">
                <a:solidFill>
                  <a:srgbClr val="4D4D4D"/>
                </a:solidFill>
              </a:rPr>
              <a:t>Sentinel</a:t>
            </a:r>
            <a:r>
              <a:rPr lang="en-US" dirty="0">
                <a:solidFill>
                  <a:srgbClr val="4D4D4D"/>
                </a:solidFill>
              </a:rPr>
              <a:t>-3 A &amp; B units are under development</a:t>
            </a:r>
            <a:r>
              <a:rPr lang="en-US" b="1" dirty="0">
                <a:solidFill>
                  <a:srgbClr val="4D4D4D"/>
                </a:solidFill>
              </a:rPr>
              <a:t> </a:t>
            </a:r>
          </a:p>
          <a:p>
            <a:pPr marL="625475" lvl="1" indent="-260350" algn="l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>
                <a:solidFill>
                  <a:srgbClr val="464847"/>
                </a:solidFill>
              </a:rPr>
              <a:t>S3 satellite CDR close-out in Nov-2011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US" dirty="0" smtClean="0">
                <a:solidFill>
                  <a:schemeClr val="accent2"/>
                </a:solidFill>
                <a:sym typeface="Wingdings" charset="0"/>
              </a:rPr>
              <a:t>SLSTR Subsystem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AIT is in full progress and will deliver to instrument in Summer/Autumn 2012 for instrument integration and testing. </a:t>
            </a:r>
          </a:p>
          <a:p>
            <a:pPr marL="185738" lvl="1" indent="-6350">
              <a:spcBef>
                <a:spcPct val="25000"/>
              </a:spcBef>
              <a:buClr>
                <a:srgbClr val="172A6F"/>
              </a:buClr>
              <a:tabLst>
                <a:tab pos="633413" algn="l"/>
              </a:tabLst>
            </a:pPr>
            <a:r>
              <a:rPr lang="en-US" dirty="0" smtClean="0">
                <a:solidFill>
                  <a:schemeClr val="accent2"/>
                </a:solidFill>
                <a:sym typeface="Wingdings" charset="0"/>
              </a:rPr>
              <a:t>SLSTR Instrument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calibration and subsequent delivery targeted for 1</a:t>
            </a:r>
            <a:r>
              <a:rPr lang="en-US" baseline="30000" dirty="0">
                <a:solidFill>
                  <a:schemeClr val="accent2"/>
                </a:solidFill>
                <a:sym typeface="Wingdings" charset="0"/>
              </a:rPr>
              <a:t>st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 quarter 2013. </a:t>
            </a:r>
            <a:endParaRPr lang="en-US" dirty="0" smtClean="0">
              <a:solidFill>
                <a:schemeClr val="accent2"/>
              </a:solidFill>
              <a:sym typeface="Wingdings" charset="0"/>
            </a:endParaRPr>
          </a:p>
          <a:p>
            <a:pPr marL="625475" lvl="1" indent="-260350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>
                <a:solidFill>
                  <a:srgbClr val="464847"/>
                </a:solidFill>
              </a:rPr>
              <a:t>Cal/Val and in-orbit verification plans for commissioning phase defined</a:t>
            </a:r>
          </a:p>
          <a:p>
            <a:pPr marL="625475" lvl="1" indent="-260350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>
                <a:solidFill>
                  <a:srgbClr val="333399"/>
                </a:solidFill>
              </a:rPr>
              <a:t>ESA coordinating with EUMETSAT the development of the ground </a:t>
            </a:r>
            <a:r>
              <a:rPr lang="en-US" dirty="0" smtClean="0">
                <a:solidFill>
                  <a:srgbClr val="333399"/>
                </a:solidFill>
              </a:rPr>
              <a:t>segment</a:t>
            </a:r>
          </a:p>
          <a:p>
            <a:pPr marL="625475" lvl="1" indent="-260350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 smtClean="0">
                <a:solidFill>
                  <a:srgbClr val="333399"/>
                </a:solidFill>
              </a:rPr>
              <a:t>SLSTR </a:t>
            </a:r>
            <a:r>
              <a:rPr lang="en-US" dirty="0" err="1" smtClean="0">
                <a:solidFill>
                  <a:srgbClr val="333399"/>
                </a:solidFill>
              </a:rPr>
              <a:t>SSTskin</a:t>
            </a:r>
            <a:r>
              <a:rPr lang="en-US" dirty="0" smtClean="0">
                <a:solidFill>
                  <a:srgbClr val="333399"/>
                </a:solidFill>
              </a:rPr>
              <a:t> L2P available from the start</a:t>
            </a:r>
          </a:p>
          <a:p>
            <a:pPr marL="625475" lvl="1" indent="-260350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 smtClean="0">
                <a:solidFill>
                  <a:srgbClr val="333399"/>
                </a:solidFill>
              </a:rPr>
              <a:t>S3 Validation team call expected in late 2012 – International call</a:t>
            </a:r>
            <a:endParaRPr lang="en-GB" dirty="0">
              <a:solidFill>
                <a:schemeClr val="accent2"/>
              </a:solidFill>
            </a:endParaRPr>
          </a:p>
          <a:p>
            <a:pPr marL="182563" indent="-182563" algn="l">
              <a:lnSpc>
                <a:spcPct val="105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tabLst>
                <a:tab pos="355600" algn="l"/>
              </a:tabLst>
            </a:pPr>
            <a:r>
              <a:rPr lang="en-GB" sz="2000" b="1" dirty="0" smtClean="0">
                <a:solidFill>
                  <a:srgbClr val="333399"/>
                </a:solidFill>
              </a:rPr>
              <a:t>Launch </a:t>
            </a:r>
            <a:r>
              <a:rPr lang="en-GB" sz="2000" b="1" dirty="0">
                <a:solidFill>
                  <a:srgbClr val="333399"/>
                </a:solidFill>
              </a:rPr>
              <a:t>of the Sentinel-3A currently foreseen for Apr 2014</a:t>
            </a:r>
          </a:p>
          <a:p>
            <a:pPr marL="625475" lvl="1" indent="-260350" algn="l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>
                <a:solidFill>
                  <a:srgbClr val="4D4D4D"/>
                </a:solidFill>
              </a:rPr>
              <a:t>EUMETSAT in charge of the operation of the </a:t>
            </a:r>
            <a:r>
              <a:rPr lang="en-US" dirty="0" smtClean="0">
                <a:solidFill>
                  <a:srgbClr val="4D4D4D"/>
                </a:solidFill>
              </a:rPr>
              <a:t>marine Mission</a:t>
            </a:r>
            <a:endParaRPr lang="en-US" dirty="0">
              <a:solidFill>
                <a:srgbClr val="4D4D4D"/>
              </a:solidFill>
            </a:endParaRPr>
          </a:p>
          <a:p>
            <a:pPr marL="625475" lvl="1" indent="-260350" algn="l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>
                <a:solidFill>
                  <a:srgbClr val="4D4D4D"/>
                </a:solidFill>
              </a:rPr>
              <a:t>ESA will be the operator of the land </a:t>
            </a:r>
            <a:r>
              <a:rPr lang="en-US" dirty="0" smtClean="0">
                <a:solidFill>
                  <a:srgbClr val="4D4D4D"/>
                </a:solidFill>
              </a:rPr>
              <a:t>Mission</a:t>
            </a:r>
            <a:endParaRPr lang="en-US" dirty="0">
              <a:solidFill>
                <a:srgbClr val="4D4D4D"/>
              </a:solidFill>
            </a:endParaRPr>
          </a:p>
          <a:p>
            <a:pPr marL="625475" lvl="1" indent="-260350" algn="l">
              <a:lnSpc>
                <a:spcPct val="105000"/>
              </a:lnSpc>
              <a:spcBef>
                <a:spcPct val="20000"/>
              </a:spcBef>
              <a:buClr>
                <a:srgbClr val="00549F"/>
              </a:buClr>
              <a:buFont typeface="Wingdings" charset="0"/>
              <a:buChar char="Ø"/>
              <a:tabLst>
                <a:tab pos="355600" algn="l"/>
              </a:tabLst>
            </a:pPr>
            <a:r>
              <a:rPr lang="en-US" dirty="0">
                <a:solidFill>
                  <a:srgbClr val="4D4D4D"/>
                </a:solidFill>
              </a:rPr>
              <a:t>Sentinel operation will be funded by the European Commission (not yet established</a:t>
            </a:r>
            <a:r>
              <a:rPr lang="en-US" dirty="0" smtClean="0">
                <a:solidFill>
                  <a:srgbClr val="4D4D4D"/>
                </a:solidFill>
              </a:rPr>
              <a:t>)</a:t>
            </a:r>
            <a:endParaRPr lang="en-GB" sz="1600" dirty="0">
              <a:solidFill>
                <a:srgbClr val="464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24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http://www.sen3symposium.org/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7727"/>
          <a:stretch/>
        </p:blipFill>
        <p:spPr>
          <a:xfrm>
            <a:off x="611560" y="1292468"/>
            <a:ext cx="7827825" cy="55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340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29" name="Group 9"/>
          <p:cNvGrpSpPr>
            <a:grpSpLocks/>
          </p:cNvGrpSpPr>
          <p:nvPr/>
        </p:nvGrpSpPr>
        <p:grpSpPr bwMode="auto">
          <a:xfrm>
            <a:off x="0" y="0"/>
            <a:ext cx="9144000" cy="8129588"/>
            <a:chOff x="0" y="0"/>
            <a:chExt cx="5760" cy="5121"/>
          </a:xfrm>
        </p:grpSpPr>
        <p:sp>
          <p:nvSpPr>
            <p:cNvPr id="352264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143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99347" name="Picture 8" descr="World &amp; Black Spa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20" t="41570" r="20934" b="7835"/>
            <a:stretch>
              <a:fillRect/>
            </a:stretch>
          </p:blipFill>
          <p:spPr bwMode="auto">
            <a:xfrm>
              <a:off x="0" y="799"/>
              <a:ext cx="5760" cy="4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48" name="Picture 7" descr="Sentinel 3 Fond cie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525" t="26646" r="12547" b="28871"/>
            <a:stretch>
              <a:fillRect/>
            </a:stretch>
          </p:blipFill>
          <p:spPr bwMode="auto">
            <a:xfrm rot="2564632">
              <a:off x="4127" y="187"/>
              <a:ext cx="1418" cy="10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323850" y="5697538"/>
            <a:ext cx="2844800" cy="1008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9331" name="Rectangle 4"/>
          <p:cNvSpPr>
            <a:spLocks noChangeArrowheads="1"/>
          </p:cNvSpPr>
          <p:nvPr/>
        </p:nvSpPr>
        <p:spPr bwMode="auto">
          <a:xfrm>
            <a:off x="395288" y="2097088"/>
            <a:ext cx="8027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70000"/>
              </a:lnSpc>
              <a:spcBef>
                <a:spcPct val="10000"/>
              </a:spcBef>
            </a:pPr>
            <a:r>
              <a:rPr lang="en-GB" sz="4600" b="0">
                <a:solidFill>
                  <a:schemeClr val="bg1"/>
                </a:solidFill>
                <a:latin typeface="Verdana" charset="0"/>
              </a:rPr>
              <a:t>Thank you - any questions?</a:t>
            </a:r>
            <a:br>
              <a:rPr lang="en-GB" sz="4600" b="0">
                <a:solidFill>
                  <a:schemeClr val="bg1"/>
                </a:solidFill>
                <a:latin typeface="Verdana" charset="0"/>
              </a:rPr>
            </a:br>
            <a:r>
              <a:rPr lang="en-GB" sz="4600" i="1">
                <a:solidFill>
                  <a:schemeClr val="bg1"/>
                </a:solidFill>
                <a:latin typeface="Lucida Sans" charset="0"/>
              </a:rPr>
              <a:t/>
            </a:r>
            <a:br>
              <a:rPr lang="en-GB" sz="4600" i="1">
                <a:solidFill>
                  <a:schemeClr val="bg1"/>
                </a:solidFill>
                <a:latin typeface="Lucida Sans" charset="0"/>
              </a:rPr>
            </a:br>
            <a:r>
              <a:rPr lang="en-GB" sz="2100" b="0">
                <a:solidFill>
                  <a:schemeClr val="bg1"/>
                </a:solidFill>
              </a:rPr>
              <a:t>For more information </a:t>
            </a:r>
            <a:r>
              <a:rPr lang="en-GB" sz="2100" b="0">
                <a:solidFill>
                  <a:schemeClr val="bg1"/>
                </a:solidFill>
                <a:hlinkClick r:id="rId5"/>
              </a:rPr>
              <a:t>http://www.esa.int</a:t>
            </a:r>
            <a:r>
              <a:rPr lang="en-GB" sz="2100" b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70000"/>
              </a:lnSpc>
              <a:spcBef>
                <a:spcPct val="10000"/>
              </a:spcBef>
            </a:pPr>
            <a:endParaRPr lang="en-GB" sz="2100" b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spcBef>
                <a:spcPct val="10000"/>
              </a:spcBef>
            </a:pPr>
            <a:endParaRPr lang="en-GB" sz="2100" b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spcBef>
                <a:spcPct val="10000"/>
              </a:spcBef>
            </a:pPr>
            <a:r>
              <a:rPr lang="en-GB" sz="2100" b="0">
                <a:solidFill>
                  <a:schemeClr val="bg1"/>
                </a:solidFill>
              </a:rPr>
              <a:t>See Donlon et al (2012) The GMES Sentinel-3 Mission, </a:t>
            </a:r>
            <a:r>
              <a:rPr lang="en-GB" sz="2100" b="0" i="1">
                <a:solidFill>
                  <a:schemeClr val="bg1"/>
                </a:solidFill>
              </a:rPr>
              <a:t>Remote Sensing of Environment, </a:t>
            </a:r>
            <a:r>
              <a:rPr lang="cs-CZ" u="sng">
                <a:hlinkClick r:id="rId6"/>
              </a:rPr>
              <a:t>http://dx.doi.org/10.1016/j.rse.2011.07.024</a:t>
            </a:r>
            <a:r>
              <a:rPr lang="cs-CZ" u="sng"/>
              <a:t>,</a:t>
            </a:r>
          </a:p>
          <a:p>
            <a:pPr>
              <a:lnSpc>
                <a:spcPct val="70000"/>
              </a:lnSpc>
              <a:spcBef>
                <a:spcPct val="10000"/>
              </a:spcBef>
            </a:pPr>
            <a:endParaRPr lang="en-GB" sz="2100" b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spcBef>
                <a:spcPct val="10000"/>
              </a:spcBef>
            </a:pPr>
            <a:r>
              <a:rPr lang="en-GB" sz="1600" b="0">
                <a:solidFill>
                  <a:schemeClr val="bg1"/>
                </a:solidFill>
              </a:rPr>
              <a:t>and the Mission Requirements Traceability Document (MRTD) at</a:t>
            </a:r>
          </a:p>
          <a:p>
            <a:pPr>
              <a:lnSpc>
                <a:spcPct val="70000"/>
              </a:lnSpc>
              <a:spcBef>
                <a:spcPct val="10000"/>
              </a:spcBef>
            </a:pPr>
            <a:r>
              <a:rPr lang="en-GB" sz="1600" b="0">
                <a:solidFill>
                  <a:schemeClr val="bg1"/>
                </a:solidFill>
                <a:hlinkClick r:id="rId7"/>
              </a:rPr>
              <a:t>http://download.esa.int/docs/EarthObservation/GMES_Sentinel-3_MRTD_Iss-1_Rev-0-issued-signed.pdf</a:t>
            </a:r>
            <a:r>
              <a:rPr lang="en-GB" sz="1600" b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70000"/>
              </a:lnSpc>
              <a:spcBef>
                <a:spcPct val="10000"/>
              </a:spcBef>
            </a:pPr>
            <a:r>
              <a:rPr lang="en-GB" sz="2100" b="0">
                <a:solidFill>
                  <a:schemeClr val="bg1"/>
                </a:solidFill>
              </a:rPr>
              <a:t>Contact: </a:t>
            </a:r>
            <a:r>
              <a:rPr lang="en-GB" sz="2100" b="0">
                <a:solidFill>
                  <a:schemeClr val="bg1"/>
                </a:solidFill>
                <a:hlinkClick r:id="rId8"/>
              </a:rPr>
              <a:t>craig.donlon@esa.int</a:t>
            </a:r>
            <a:r>
              <a:rPr lang="en-GB" sz="2100" b="0">
                <a:solidFill>
                  <a:schemeClr val="bg1"/>
                </a:solidFill>
              </a:rPr>
              <a:t> </a:t>
            </a:r>
            <a:r>
              <a:rPr lang="en-GB" sz="4600" b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5226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4400" y="5680075"/>
            <a:ext cx="2305050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9333" name="Group 53"/>
          <p:cNvGrpSpPr>
            <a:grpSpLocks noChangeAspect="1"/>
          </p:cNvGrpSpPr>
          <p:nvPr/>
        </p:nvGrpSpPr>
        <p:grpSpPr bwMode="auto">
          <a:xfrm>
            <a:off x="250825" y="5768975"/>
            <a:ext cx="2916238" cy="781050"/>
            <a:chOff x="4874" y="3973"/>
            <a:chExt cx="1143" cy="282"/>
          </a:xfrm>
        </p:grpSpPr>
        <p:sp>
          <p:nvSpPr>
            <p:cNvPr id="99336" name="Freeform 61"/>
            <p:cNvSpPr>
              <a:spLocks/>
            </p:cNvSpPr>
            <p:nvPr/>
          </p:nvSpPr>
          <p:spPr bwMode="auto">
            <a:xfrm>
              <a:off x="5586" y="4079"/>
              <a:ext cx="83" cy="103"/>
            </a:xfrm>
            <a:custGeom>
              <a:avLst/>
              <a:gdLst>
                <a:gd name="T0" fmla="*/ 0 w 168"/>
                <a:gd name="T1" fmla="*/ 0 h 207"/>
                <a:gd name="T2" fmla="*/ 0 w 168"/>
                <a:gd name="T3" fmla="*/ 0 h 207"/>
                <a:gd name="T4" fmla="*/ 0 w 168"/>
                <a:gd name="T5" fmla="*/ 0 h 207"/>
                <a:gd name="T6" fmla="*/ 0 w 168"/>
                <a:gd name="T7" fmla="*/ 0 h 207"/>
                <a:gd name="T8" fmla="*/ 0 w 168"/>
                <a:gd name="T9" fmla="*/ 0 h 207"/>
                <a:gd name="T10" fmla="*/ 0 w 168"/>
                <a:gd name="T11" fmla="*/ 0 h 207"/>
                <a:gd name="T12" fmla="*/ 0 w 168"/>
                <a:gd name="T13" fmla="*/ 0 h 207"/>
                <a:gd name="T14" fmla="*/ 0 w 168"/>
                <a:gd name="T15" fmla="*/ 0 h 207"/>
                <a:gd name="T16" fmla="*/ 0 w 168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207"/>
                <a:gd name="T29" fmla="*/ 168 w 168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" name="Freeform 54"/>
            <p:cNvSpPr>
              <a:spLocks noEditPoints="1"/>
            </p:cNvSpPr>
            <p:nvPr/>
          </p:nvSpPr>
          <p:spPr bwMode="auto">
            <a:xfrm>
              <a:off x="5774" y="4079"/>
              <a:ext cx="100" cy="103"/>
            </a:xfrm>
            <a:custGeom>
              <a:avLst/>
              <a:gdLst>
                <a:gd name="T0" fmla="*/ 1 w 200"/>
                <a:gd name="T1" fmla="*/ 0 h 207"/>
                <a:gd name="T2" fmla="*/ 1 w 200"/>
                <a:gd name="T3" fmla="*/ 0 h 207"/>
                <a:gd name="T4" fmla="*/ 0 w 200"/>
                <a:gd name="T5" fmla="*/ 0 h 207"/>
                <a:gd name="T6" fmla="*/ 1 w 200"/>
                <a:gd name="T7" fmla="*/ 0 h 207"/>
                <a:gd name="T8" fmla="*/ 1 w 200"/>
                <a:gd name="T9" fmla="*/ 0 h 207"/>
                <a:gd name="T10" fmla="*/ 1 w 200"/>
                <a:gd name="T11" fmla="*/ 0 h 207"/>
                <a:gd name="T12" fmla="*/ 1 w 200"/>
                <a:gd name="T13" fmla="*/ 0 h 207"/>
                <a:gd name="T14" fmla="*/ 1 w 200"/>
                <a:gd name="T15" fmla="*/ 0 h 207"/>
                <a:gd name="T16" fmla="*/ 1 w 200"/>
                <a:gd name="T17" fmla="*/ 0 h 207"/>
                <a:gd name="T18" fmla="*/ 1 w 200"/>
                <a:gd name="T19" fmla="*/ 0 h 207"/>
                <a:gd name="T20" fmla="*/ 1 w 200"/>
                <a:gd name="T21" fmla="*/ 0 h 207"/>
                <a:gd name="T22" fmla="*/ 1 w 200"/>
                <a:gd name="T23" fmla="*/ 0 h 207"/>
                <a:gd name="T24" fmla="*/ 1 w 200"/>
                <a:gd name="T25" fmla="*/ 0 h 2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"/>
                <a:gd name="T40" fmla="*/ 0 h 207"/>
                <a:gd name="T41" fmla="*/ 200 w 200"/>
                <a:gd name="T42" fmla="*/ 207 h 2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8" name="Freeform 55"/>
            <p:cNvSpPr>
              <a:spLocks/>
            </p:cNvSpPr>
            <p:nvPr/>
          </p:nvSpPr>
          <p:spPr bwMode="auto">
            <a:xfrm>
              <a:off x="5676" y="4077"/>
              <a:ext cx="85" cy="107"/>
            </a:xfrm>
            <a:custGeom>
              <a:avLst/>
              <a:gdLst>
                <a:gd name="T0" fmla="*/ 1 w 170"/>
                <a:gd name="T1" fmla="*/ 1 h 214"/>
                <a:gd name="T2" fmla="*/ 1 w 170"/>
                <a:gd name="T3" fmla="*/ 1 h 214"/>
                <a:gd name="T4" fmla="*/ 1 w 170"/>
                <a:gd name="T5" fmla="*/ 1 h 214"/>
                <a:gd name="T6" fmla="*/ 1 w 170"/>
                <a:gd name="T7" fmla="*/ 1 h 214"/>
                <a:gd name="T8" fmla="*/ 1 w 170"/>
                <a:gd name="T9" fmla="*/ 1 h 214"/>
                <a:gd name="T10" fmla="*/ 1 w 170"/>
                <a:gd name="T11" fmla="*/ 1 h 214"/>
                <a:gd name="T12" fmla="*/ 1 w 170"/>
                <a:gd name="T13" fmla="*/ 0 h 214"/>
                <a:gd name="T14" fmla="*/ 1 w 170"/>
                <a:gd name="T15" fmla="*/ 1 h 214"/>
                <a:gd name="T16" fmla="*/ 1 w 170"/>
                <a:gd name="T17" fmla="*/ 1 h 214"/>
                <a:gd name="T18" fmla="*/ 1 w 170"/>
                <a:gd name="T19" fmla="*/ 1 h 214"/>
                <a:gd name="T20" fmla="*/ 1 w 170"/>
                <a:gd name="T21" fmla="*/ 1 h 214"/>
                <a:gd name="T22" fmla="*/ 1 w 170"/>
                <a:gd name="T23" fmla="*/ 1 h 214"/>
                <a:gd name="T24" fmla="*/ 1 w 170"/>
                <a:gd name="T25" fmla="*/ 1 h 214"/>
                <a:gd name="T26" fmla="*/ 1 w 170"/>
                <a:gd name="T27" fmla="*/ 1 h 214"/>
                <a:gd name="T28" fmla="*/ 0 w 170"/>
                <a:gd name="T29" fmla="*/ 1 h 214"/>
                <a:gd name="T30" fmla="*/ 1 w 170"/>
                <a:gd name="T31" fmla="*/ 1 h 214"/>
                <a:gd name="T32" fmla="*/ 1 w 170"/>
                <a:gd name="T33" fmla="*/ 1 h 214"/>
                <a:gd name="T34" fmla="*/ 1 w 170"/>
                <a:gd name="T35" fmla="*/ 1 h 2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0"/>
                <a:gd name="T55" fmla="*/ 0 h 214"/>
                <a:gd name="T56" fmla="*/ 170 w 170"/>
                <a:gd name="T57" fmla="*/ 214 h 2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" name="Freeform 56"/>
            <p:cNvSpPr>
              <a:spLocks/>
            </p:cNvSpPr>
            <p:nvPr/>
          </p:nvSpPr>
          <p:spPr bwMode="auto">
            <a:xfrm>
              <a:off x="5356" y="4079"/>
              <a:ext cx="121" cy="103"/>
            </a:xfrm>
            <a:custGeom>
              <a:avLst/>
              <a:gdLst>
                <a:gd name="T0" fmla="*/ 0 w 243"/>
                <a:gd name="T1" fmla="*/ 0 h 207"/>
                <a:gd name="T2" fmla="*/ 0 w 243"/>
                <a:gd name="T3" fmla="*/ 0 h 207"/>
                <a:gd name="T4" fmla="*/ 0 w 243"/>
                <a:gd name="T5" fmla="*/ 0 h 207"/>
                <a:gd name="T6" fmla="*/ 0 w 243"/>
                <a:gd name="T7" fmla="*/ 0 h 207"/>
                <a:gd name="T8" fmla="*/ 0 w 243"/>
                <a:gd name="T9" fmla="*/ 0 h 207"/>
                <a:gd name="T10" fmla="*/ 0 w 243"/>
                <a:gd name="T11" fmla="*/ 0 h 207"/>
                <a:gd name="T12" fmla="*/ 0 w 243"/>
                <a:gd name="T13" fmla="*/ 0 h 207"/>
                <a:gd name="T14" fmla="*/ 0 w 243"/>
                <a:gd name="T15" fmla="*/ 0 h 207"/>
                <a:gd name="T16" fmla="*/ 0 w 243"/>
                <a:gd name="T17" fmla="*/ 0 h 207"/>
                <a:gd name="T18" fmla="*/ 0 w 243"/>
                <a:gd name="T19" fmla="*/ 0 h 207"/>
                <a:gd name="T20" fmla="*/ 0 w 243"/>
                <a:gd name="T21" fmla="*/ 0 h 207"/>
                <a:gd name="T22" fmla="*/ 0 w 243"/>
                <a:gd name="T23" fmla="*/ 0 h 207"/>
                <a:gd name="T24" fmla="*/ 0 w 243"/>
                <a:gd name="T25" fmla="*/ 0 h 207"/>
                <a:gd name="T26" fmla="*/ 0 w 243"/>
                <a:gd name="T27" fmla="*/ 0 h 207"/>
                <a:gd name="T28" fmla="*/ 0 w 243"/>
                <a:gd name="T29" fmla="*/ 0 h 207"/>
                <a:gd name="T30" fmla="*/ 0 w 243"/>
                <a:gd name="T31" fmla="*/ 0 h 207"/>
                <a:gd name="T32" fmla="*/ 0 w 243"/>
                <a:gd name="T33" fmla="*/ 0 h 207"/>
                <a:gd name="T34" fmla="*/ 0 w 243"/>
                <a:gd name="T35" fmla="*/ 0 h 207"/>
                <a:gd name="T36" fmla="*/ 0 w 243"/>
                <a:gd name="T37" fmla="*/ 0 h 207"/>
                <a:gd name="T38" fmla="*/ 0 w 243"/>
                <a:gd name="T39" fmla="*/ 0 h 2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3"/>
                <a:gd name="T61" fmla="*/ 0 h 207"/>
                <a:gd name="T62" fmla="*/ 243 w 243"/>
                <a:gd name="T63" fmla="*/ 207 h 2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0" name="Freeform 57"/>
            <p:cNvSpPr>
              <a:spLocks/>
            </p:cNvSpPr>
            <p:nvPr/>
          </p:nvSpPr>
          <p:spPr bwMode="auto">
            <a:xfrm>
              <a:off x="5250" y="4079"/>
              <a:ext cx="84" cy="105"/>
            </a:xfrm>
            <a:custGeom>
              <a:avLst/>
              <a:gdLst>
                <a:gd name="T0" fmla="*/ 1 w 168"/>
                <a:gd name="T1" fmla="*/ 0 h 211"/>
                <a:gd name="T2" fmla="*/ 1 w 168"/>
                <a:gd name="T3" fmla="*/ 0 h 211"/>
                <a:gd name="T4" fmla="*/ 1 w 168"/>
                <a:gd name="T5" fmla="*/ 0 h 211"/>
                <a:gd name="T6" fmla="*/ 1 w 168"/>
                <a:gd name="T7" fmla="*/ 0 h 211"/>
                <a:gd name="T8" fmla="*/ 1 w 168"/>
                <a:gd name="T9" fmla="*/ 0 h 211"/>
                <a:gd name="T10" fmla="*/ 1 w 168"/>
                <a:gd name="T11" fmla="*/ 0 h 211"/>
                <a:gd name="T12" fmla="*/ 0 w 168"/>
                <a:gd name="T13" fmla="*/ 0 h 211"/>
                <a:gd name="T14" fmla="*/ 0 w 168"/>
                <a:gd name="T15" fmla="*/ 0 h 211"/>
                <a:gd name="T16" fmla="*/ 1 w 168"/>
                <a:gd name="T17" fmla="*/ 0 h 211"/>
                <a:gd name="T18" fmla="*/ 1 w 168"/>
                <a:gd name="T19" fmla="*/ 0 h 211"/>
                <a:gd name="T20" fmla="*/ 1 w 168"/>
                <a:gd name="T21" fmla="*/ 0 h 211"/>
                <a:gd name="T22" fmla="*/ 1 w 168"/>
                <a:gd name="T23" fmla="*/ 0 h 211"/>
                <a:gd name="T24" fmla="*/ 1 w 168"/>
                <a:gd name="T25" fmla="*/ 0 h 211"/>
                <a:gd name="T26" fmla="*/ 1 w 168"/>
                <a:gd name="T27" fmla="*/ 0 h 211"/>
                <a:gd name="T28" fmla="*/ 1 w 168"/>
                <a:gd name="T29" fmla="*/ 0 h 2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8"/>
                <a:gd name="T46" fmla="*/ 0 h 211"/>
                <a:gd name="T47" fmla="*/ 168 w 168"/>
                <a:gd name="T48" fmla="*/ 211 h 2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" name="Freeform 58"/>
            <p:cNvSpPr>
              <a:spLocks/>
            </p:cNvSpPr>
            <p:nvPr/>
          </p:nvSpPr>
          <p:spPr bwMode="auto">
            <a:xfrm>
              <a:off x="5878" y="4079"/>
              <a:ext cx="84" cy="103"/>
            </a:xfrm>
            <a:custGeom>
              <a:avLst/>
              <a:gdLst>
                <a:gd name="T0" fmla="*/ 0 w 167"/>
                <a:gd name="T1" fmla="*/ 0 h 207"/>
                <a:gd name="T2" fmla="*/ 0 w 167"/>
                <a:gd name="T3" fmla="*/ 0 h 207"/>
                <a:gd name="T4" fmla="*/ 1 w 167"/>
                <a:gd name="T5" fmla="*/ 0 h 207"/>
                <a:gd name="T6" fmla="*/ 1 w 167"/>
                <a:gd name="T7" fmla="*/ 0 h 207"/>
                <a:gd name="T8" fmla="*/ 1 w 167"/>
                <a:gd name="T9" fmla="*/ 0 h 207"/>
                <a:gd name="T10" fmla="*/ 1 w 167"/>
                <a:gd name="T11" fmla="*/ 0 h 207"/>
                <a:gd name="T12" fmla="*/ 1 w 167"/>
                <a:gd name="T13" fmla="*/ 0 h 207"/>
                <a:gd name="T14" fmla="*/ 1 w 167"/>
                <a:gd name="T15" fmla="*/ 0 h 207"/>
                <a:gd name="T16" fmla="*/ 0 w 167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7"/>
                <a:gd name="T28" fmla="*/ 0 h 207"/>
                <a:gd name="T29" fmla="*/ 167 w 167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2" name="Freeform 59"/>
            <p:cNvSpPr>
              <a:spLocks/>
            </p:cNvSpPr>
            <p:nvPr/>
          </p:nvSpPr>
          <p:spPr bwMode="auto">
            <a:xfrm>
              <a:off x="5160" y="4079"/>
              <a:ext cx="67" cy="103"/>
            </a:xfrm>
            <a:custGeom>
              <a:avLst/>
              <a:gdLst>
                <a:gd name="T0" fmla="*/ 1 w 133"/>
                <a:gd name="T1" fmla="*/ 0 h 207"/>
                <a:gd name="T2" fmla="*/ 1 w 133"/>
                <a:gd name="T3" fmla="*/ 0 h 207"/>
                <a:gd name="T4" fmla="*/ 1 w 133"/>
                <a:gd name="T5" fmla="*/ 0 h 207"/>
                <a:gd name="T6" fmla="*/ 1 w 133"/>
                <a:gd name="T7" fmla="*/ 0 h 207"/>
                <a:gd name="T8" fmla="*/ 1 w 133"/>
                <a:gd name="T9" fmla="*/ 0 h 207"/>
                <a:gd name="T10" fmla="*/ 1 w 133"/>
                <a:gd name="T11" fmla="*/ 0 h 207"/>
                <a:gd name="T12" fmla="*/ 1 w 133"/>
                <a:gd name="T13" fmla="*/ 0 h 207"/>
                <a:gd name="T14" fmla="*/ 1 w 133"/>
                <a:gd name="T15" fmla="*/ 0 h 207"/>
                <a:gd name="T16" fmla="*/ 0 w 133"/>
                <a:gd name="T17" fmla="*/ 0 h 207"/>
                <a:gd name="T18" fmla="*/ 0 w 133"/>
                <a:gd name="T19" fmla="*/ 0 h 207"/>
                <a:gd name="T20" fmla="*/ 1 w 133"/>
                <a:gd name="T21" fmla="*/ 0 h 207"/>
                <a:gd name="T22" fmla="*/ 1 w 133"/>
                <a:gd name="T23" fmla="*/ 0 h 207"/>
                <a:gd name="T24" fmla="*/ 1 w 133"/>
                <a:gd name="T25" fmla="*/ 0 h 207"/>
                <a:gd name="T26" fmla="*/ 1 w 133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3"/>
                <a:gd name="T43" fmla="*/ 0 h 207"/>
                <a:gd name="T44" fmla="*/ 133 w 133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" name="Freeform 60"/>
            <p:cNvSpPr>
              <a:spLocks/>
            </p:cNvSpPr>
            <p:nvPr/>
          </p:nvSpPr>
          <p:spPr bwMode="auto">
            <a:xfrm>
              <a:off x="5503" y="4079"/>
              <a:ext cx="67" cy="103"/>
            </a:xfrm>
            <a:custGeom>
              <a:avLst/>
              <a:gdLst>
                <a:gd name="T0" fmla="*/ 1 w 134"/>
                <a:gd name="T1" fmla="*/ 0 h 207"/>
                <a:gd name="T2" fmla="*/ 1 w 134"/>
                <a:gd name="T3" fmla="*/ 0 h 207"/>
                <a:gd name="T4" fmla="*/ 1 w 134"/>
                <a:gd name="T5" fmla="*/ 0 h 207"/>
                <a:gd name="T6" fmla="*/ 1 w 134"/>
                <a:gd name="T7" fmla="*/ 0 h 207"/>
                <a:gd name="T8" fmla="*/ 1 w 134"/>
                <a:gd name="T9" fmla="*/ 0 h 207"/>
                <a:gd name="T10" fmla="*/ 1 w 134"/>
                <a:gd name="T11" fmla="*/ 0 h 207"/>
                <a:gd name="T12" fmla="*/ 1 w 134"/>
                <a:gd name="T13" fmla="*/ 0 h 207"/>
                <a:gd name="T14" fmla="*/ 1 w 134"/>
                <a:gd name="T15" fmla="*/ 0 h 207"/>
                <a:gd name="T16" fmla="*/ 0 w 134"/>
                <a:gd name="T17" fmla="*/ 0 h 207"/>
                <a:gd name="T18" fmla="*/ 0 w 134"/>
                <a:gd name="T19" fmla="*/ 0 h 207"/>
                <a:gd name="T20" fmla="*/ 1 w 134"/>
                <a:gd name="T21" fmla="*/ 0 h 207"/>
                <a:gd name="T22" fmla="*/ 1 w 134"/>
                <a:gd name="T23" fmla="*/ 0 h 207"/>
                <a:gd name="T24" fmla="*/ 1 w 134"/>
                <a:gd name="T25" fmla="*/ 0 h 207"/>
                <a:gd name="T26" fmla="*/ 1 w 134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"/>
                <a:gd name="T43" fmla="*/ 0 h 207"/>
                <a:gd name="T44" fmla="*/ 134 w 134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9344" name="Picture 6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AutoShape 52"/>
            <p:cNvSpPr>
              <a:spLocks noChangeAspect="1" noChangeArrowheads="1" noTextEdit="1"/>
            </p:cNvSpPr>
            <p:nvPr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334" name="Rectangle 1"/>
          <p:cNvSpPr>
            <a:spLocks noChangeArrowheads="1"/>
          </p:cNvSpPr>
          <p:nvPr/>
        </p:nvSpPr>
        <p:spPr bwMode="auto">
          <a:xfrm>
            <a:off x="6011863" y="5661025"/>
            <a:ext cx="2736850" cy="1008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99335" name="Picture 5" descr="ESA_logo_ble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699125"/>
            <a:ext cx="24479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b="1" dirty="0">
                <a:latin typeface="Verdana" charset="0"/>
                <a:ea typeface="ＭＳ Ｐゴシック" charset="0"/>
              </a:rPr>
              <a:t>Sentinel-3 Optical Revisit time and coverage</a:t>
            </a:r>
          </a:p>
        </p:txBody>
      </p:sp>
      <p:graphicFrame>
        <p:nvGraphicFramePr>
          <p:cNvPr id="30214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6486125"/>
              </p:ext>
            </p:extLst>
          </p:nvPr>
        </p:nvGraphicFramePr>
        <p:xfrm>
          <a:off x="323528" y="1989138"/>
          <a:ext cx="8560123" cy="3708134"/>
        </p:xfrm>
        <a:graphic>
          <a:graphicData uri="http://schemas.openxmlformats.org/drawingml/2006/table">
            <a:tbl>
              <a:tblPr/>
              <a:tblGrid>
                <a:gridCol w="1990850"/>
                <a:gridCol w="1501650"/>
                <a:gridCol w="1664719"/>
                <a:gridCol w="2035650"/>
                <a:gridCol w="1367254"/>
              </a:tblGrid>
              <a:tr h="587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09" marR="84409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09" marR="84409" marT="45717" marB="45717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Revisit at Equator</a:t>
                      </a:r>
                    </a:p>
                  </a:txBody>
                  <a:tcPr marL="84409" marR="84409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Revisit for latitude &gt; 30°</a:t>
                      </a:r>
                    </a:p>
                  </a:txBody>
                  <a:tcPr marL="84409" marR="84409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9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Requ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.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</a:tr>
              <a:tr h="4786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Ocean Colour         (Sun-glint free, </a:t>
                      </a:r>
                      <a:b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day only)</a:t>
                      </a:r>
                    </a:p>
                  </a:txBody>
                  <a:tcPr marL="84409" marR="84409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 Satellite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3.8 days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2.8 days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2 days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9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Satellites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1.9 days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1.4 days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85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Land reflectance(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day only)</a:t>
                      </a:r>
                    </a:p>
                  </a:txBody>
                  <a:tcPr marL="84409" marR="84409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 Satellite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2.2 days</a:t>
                      </a:r>
                    </a:p>
                  </a:txBody>
                  <a:tcPr marL="84409" marR="8440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1.8 days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2 days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76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Satellites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 1.1 day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0.9 day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1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SLSTR dual view     (day and night)</a:t>
                      </a:r>
                    </a:p>
                  </a:txBody>
                  <a:tcPr marL="84409" marR="84409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 Satellite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1.9 days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1.5 days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4 days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8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Satellites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 0.9 day</a:t>
                      </a:r>
                    </a:p>
                  </a:txBody>
                  <a:tcPr marL="84409" marR="84409"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>
                          <a:tab pos="3946525" algn="l"/>
                        </a:tabLst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&lt;  0.8 day</a:t>
                      </a:r>
                    </a:p>
                  </a:txBody>
                  <a:tcPr marL="84409" marR="84409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270" name="Text Box 153"/>
          <p:cNvSpPr txBox="1">
            <a:spLocks noChangeArrowheads="1"/>
          </p:cNvSpPr>
          <p:nvPr/>
        </p:nvSpPr>
        <p:spPr bwMode="auto">
          <a:xfrm>
            <a:off x="133350" y="5768975"/>
            <a:ext cx="723265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" charset="0"/>
              <a:buChar char="•"/>
            </a:pPr>
            <a:r>
              <a:rPr lang="en-GB" sz="1400">
                <a:solidFill>
                  <a:srgbClr val="464847"/>
                </a:solidFill>
                <a:latin typeface="Verdana" charset="0"/>
              </a:rPr>
              <a:t>Data delivery timeliness:</a:t>
            </a:r>
          </a:p>
          <a:p>
            <a:pPr eaLnBrk="1" hangingPunct="1">
              <a:spcBef>
                <a:spcPct val="20000"/>
              </a:spcBef>
              <a:buFont typeface="Times" charset="0"/>
              <a:buChar char="•"/>
            </a:pPr>
            <a:r>
              <a:rPr lang="en-GB" sz="1400">
                <a:solidFill>
                  <a:srgbClr val="464847"/>
                </a:solidFill>
                <a:latin typeface="Verdana" charset="0"/>
              </a:rPr>
              <a:t>Near-Real Time (&lt; 3 hr) availability of the L2 products</a:t>
            </a:r>
          </a:p>
          <a:p>
            <a:pPr eaLnBrk="1" hangingPunct="1">
              <a:spcBef>
                <a:spcPct val="20000"/>
              </a:spcBef>
              <a:buFont typeface="Times" charset="0"/>
              <a:buChar char="•"/>
            </a:pPr>
            <a:r>
              <a:rPr lang="en-US" sz="1400">
                <a:solidFill>
                  <a:srgbClr val="464847"/>
                </a:solidFill>
                <a:latin typeface="Verdana" charset="0"/>
              </a:rPr>
              <a:t>Slow Time Critical (STC) (1 to 2 days) delivery of higher quality products for assimilation in models (e.g. SSH, SST)</a:t>
            </a:r>
            <a:endParaRPr lang="en-GB" sz="1400">
              <a:solidFill>
                <a:srgbClr val="464847"/>
              </a:solidFill>
              <a:latin typeface="Verdana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3508" y="1376772"/>
            <a:ext cx="3578225" cy="739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38099" dir="2700000" algn="ctr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99"/>
                </a:solidFill>
              </a:rPr>
              <a:t>Optical missions:</a:t>
            </a:r>
          </a:p>
          <a:p>
            <a:pPr algn="ctr" eaLnBrk="1" hangingPunct="1">
              <a:defRPr/>
            </a:pPr>
            <a:r>
              <a:rPr lang="en-US" sz="1400" b="0">
                <a:solidFill>
                  <a:srgbClr val="000099"/>
                </a:solidFill>
              </a:rPr>
              <a:t>Short Revisit times for optical payload, even with 1 single satellite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cs typeface="+mj-cs"/>
              </a:rPr>
              <a:t>S3 SAR RADAR Altimeter and Microwave Radiometer</a:t>
            </a:r>
          </a:p>
        </p:txBody>
      </p:sp>
      <p:pic>
        <p:nvPicPr>
          <p:cNvPr id="75778" name="Picture 212" descr="SE3S_VUE ISO 1_b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132138"/>
            <a:ext cx="302418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132"/>
          <p:cNvSpPr txBox="1">
            <a:spLocks noChangeArrowheads="1"/>
          </p:cNvSpPr>
          <p:nvPr/>
        </p:nvSpPr>
        <p:spPr bwMode="auto">
          <a:xfrm>
            <a:off x="3779838" y="1304925"/>
            <a:ext cx="51482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defRPr/>
            </a:pPr>
            <a:r>
              <a:rPr lang="en-GB" sz="1600" dirty="0">
                <a:solidFill>
                  <a:srgbClr val="333333"/>
                </a:solidFill>
                <a:latin typeface="Verdana" charset="0"/>
                <a:ea typeface="+mn-ea"/>
              </a:rPr>
              <a:t>Objective: To retrieve orbit altitude information with an end-to-end </a:t>
            </a:r>
            <a:r>
              <a:rPr lang="en-GB" sz="1600" dirty="0" smtClean="0">
                <a:solidFill>
                  <a:srgbClr val="333333"/>
                </a:solidFill>
                <a:latin typeface="Verdana" charset="0"/>
                <a:ea typeface="+mn-ea"/>
              </a:rPr>
              <a:t>accuracy </a:t>
            </a:r>
            <a:r>
              <a:rPr lang="en-GB" sz="1600" dirty="0">
                <a:solidFill>
                  <a:srgbClr val="333333"/>
                </a:solidFill>
                <a:latin typeface="Verdana" charset="0"/>
                <a:ea typeface="+mn-ea"/>
              </a:rPr>
              <a:t>of 3 </a:t>
            </a:r>
            <a:r>
              <a:rPr lang="en-GB" sz="1600" dirty="0" smtClean="0">
                <a:solidFill>
                  <a:srgbClr val="333333"/>
                </a:solidFill>
                <a:latin typeface="Verdana" charset="0"/>
                <a:ea typeface="+mn-ea"/>
              </a:rPr>
              <a:t>cm</a:t>
            </a:r>
            <a:r>
              <a:rPr lang="en-GB" sz="1600" dirty="0">
                <a:solidFill>
                  <a:srgbClr val="333333"/>
                </a:solidFill>
                <a:latin typeface="Verdana" charset="0"/>
                <a:ea typeface="+mn-ea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Verdana" charset="0"/>
                <a:ea typeface="+mn-ea"/>
              </a:rPr>
              <a:t>(Ocean)</a:t>
            </a:r>
            <a:endParaRPr lang="en-GB" sz="1600" dirty="0">
              <a:solidFill>
                <a:srgbClr val="333333"/>
              </a:solidFill>
              <a:latin typeface="Verdana" charset="0"/>
              <a:ea typeface="+mn-ea"/>
            </a:endParaRPr>
          </a:p>
          <a:p>
            <a:pPr eaLnBrk="1" hangingPunct="1">
              <a:spcBef>
                <a:spcPct val="25000"/>
              </a:spcBef>
              <a:defRPr/>
            </a:pPr>
            <a:r>
              <a:rPr lang="en-GB" sz="1600" dirty="0">
                <a:solidFill>
                  <a:srgbClr val="333333"/>
                </a:solidFill>
                <a:latin typeface="Verdana" charset="0"/>
                <a:ea typeface="+mn-ea"/>
              </a:rPr>
              <a:t>Supported by </a:t>
            </a:r>
            <a:r>
              <a:rPr lang="en-GB" sz="1600" dirty="0" smtClean="0">
                <a:solidFill>
                  <a:srgbClr val="333333"/>
                </a:solidFill>
                <a:latin typeface="Verdana" charset="0"/>
                <a:ea typeface="+mn-ea"/>
              </a:rPr>
              <a:t>a 2 channel Microwave Radiometer (</a:t>
            </a:r>
            <a:r>
              <a:rPr lang="en-GB" sz="1600" dirty="0">
                <a:solidFill>
                  <a:srgbClr val="464847"/>
                </a:solidFill>
                <a:latin typeface="Verdana" charset="0"/>
              </a:rPr>
              <a:t>23.8 and 36.5 </a:t>
            </a:r>
            <a:r>
              <a:rPr lang="en-GB" sz="1600" dirty="0" smtClean="0">
                <a:solidFill>
                  <a:srgbClr val="464847"/>
                </a:solidFill>
                <a:latin typeface="Verdana" charset="0"/>
              </a:rPr>
              <a:t>GHz</a:t>
            </a:r>
            <a:r>
              <a:rPr lang="en-GB" sz="1600" dirty="0">
                <a:solidFill>
                  <a:srgbClr val="333333"/>
                </a:solidFill>
                <a:latin typeface="Verdana" charset="0"/>
                <a:ea typeface="+mn-ea"/>
              </a:rPr>
              <a:t>)</a:t>
            </a:r>
            <a:endParaRPr lang="en-GB" sz="1600" dirty="0">
              <a:solidFill>
                <a:srgbClr val="464847"/>
              </a:solidFill>
              <a:latin typeface="Verdana" charset="0"/>
            </a:endParaRPr>
          </a:p>
        </p:txBody>
      </p:sp>
      <p:pic>
        <p:nvPicPr>
          <p:cNvPr id="221190" name="Picture 5" descr="_RED0082_1024x6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997200"/>
            <a:ext cx="504031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ntegration SRAL PFM 12-12-11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1300"/>
            <a:ext cx="53768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304925"/>
            <a:ext cx="3646488" cy="5327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3333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3333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33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/>
              <a:buChar char="•"/>
              <a:defRPr/>
            </a:pPr>
            <a:r>
              <a:rPr lang="en-GB" sz="2000" dirty="0" smtClean="0">
                <a:latin typeface="Verdana" charset="0"/>
              </a:rPr>
              <a:t>Dual frequency Ku/C </a:t>
            </a:r>
            <a:r>
              <a:rPr lang="en-US" sz="2000" dirty="0" smtClean="0">
                <a:latin typeface="Verdana" charset="0"/>
              </a:rPr>
              <a:t>band Radar Altimeter</a:t>
            </a:r>
          </a:p>
          <a:p>
            <a:pPr marL="685800" lvl="1">
              <a:buFont typeface="Arial"/>
              <a:buChar char="•"/>
              <a:defRPr/>
            </a:pPr>
            <a:r>
              <a:rPr lang="en-US" sz="1200" dirty="0" err="1" smtClean="0">
                <a:latin typeface="Verdana" charset="0"/>
              </a:rPr>
              <a:t>CryoSat</a:t>
            </a:r>
            <a:r>
              <a:rPr lang="en-US" sz="1200" dirty="0" smtClean="0">
                <a:latin typeface="Verdana" charset="0"/>
              </a:rPr>
              <a:t> and Jason heritage</a:t>
            </a:r>
            <a:endParaRPr lang="en-GB" sz="1200" dirty="0" smtClean="0">
              <a:latin typeface="Verdana" charset="0"/>
            </a:endParaRPr>
          </a:p>
          <a:p>
            <a:pPr marL="685800" lvl="1" eaLnBrk="1" hangingPunct="1">
              <a:spcAft>
                <a:spcPct val="10000"/>
              </a:spcAft>
              <a:buFont typeface="Arial"/>
              <a:buChar char="•"/>
              <a:defRPr/>
            </a:pPr>
            <a:r>
              <a:rPr lang="en-US" sz="1200" dirty="0" smtClean="0">
                <a:latin typeface="Verdana" charset="0"/>
              </a:rPr>
              <a:t>High horizontal resolution (~300m in SAR mode)</a:t>
            </a:r>
            <a:endParaRPr lang="en-GB" sz="1200" dirty="0" smtClean="0">
              <a:latin typeface="Verdana" charset="0"/>
            </a:endParaRPr>
          </a:p>
          <a:p>
            <a:pPr marL="285750" indent="-285750" eaLnBrk="1" hangingPunct="1">
              <a:spcAft>
                <a:spcPct val="10000"/>
              </a:spcAft>
              <a:buFont typeface="Arial"/>
              <a:buChar char="•"/>
              <a:defRPr/>
            </a:pPr>
            <a:r>
              <a:rPr lang="en-GB" sz="1600" dirty="0" smtClean="0">
                <a:latin typeface="Verdana" charset="0"/>
              </a:rPr>
              <a:t>SRAL Radar features:</a:t>
            </a:r>
          </a:p>
          <a:p>
            <a:pPr marL="685800" lvl="1" eaLnBrk="1" hangingPunct="1">
              <a:buFont typeface="Arial"/>
              <a:buChar char="•"/>
              <a:defRPr/>
            </a:pPr>
            <a:r>
              <a:rPr lang="en-GB" sz="1200" dirty="0" smtClean="0">
                <a:latin typeface="Verdana" charset="0"/>
              </a:rPr>
              <a:t>Ku-Band (13.575 GHz) : main frequency</a:t>
            </a:r>
          </a:p>
          <a:p>
            <a:pPr marL="685800" lvl="1" eaLnBrk="1" hangingPunct="1">
              <a:buFont typeface="Arial"/>
              <a:buChar char="•"/>
              <a:defRPr/>
            </a:pPr>
            <a:r>
              <a:rPr lang="en-GB" sz="1200" dirty="0" smtClean="0">
                <a:latin typeface="Verdana" charset="0"/>
              </a:rPr>
              <a:t>C-Band (5.41 GHz) : ionosphere corrections</a:t>
            </a:r>
          </a:p>
          <a:p>
            <a:pPr marL="685800" lvl="1" eaLnBrk="1" hangingPunct="1">
              <a:buFont typeface="Arial"/>
              <a:buChar char="•"/>
              <a:defRPr/>
            </a:pPr>
            <a:r>
              <a:rPr lang="en-GB" sz="1200" dirty="0" smtClean="0">
                <a:latin typeface="Verdana" charset="0"/>
              </a:rPr>
              <a:t>Fully redundant electronics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600" dirty="0" smtClean="0">
                <a:latin typeface="Verdana" charset="0"/>
              </a:rPr>
              <a:t>Measurement modes: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600" dirty="0" smtClean="0">
                <a:latin typeface="Verdana" charset="0"/>
              </a:rPr>
              <a:t>2 radar modes: </a:t>
            </a:r>
          </a:p>
          <a:p>
            <a:pPr marL="685800" lvl="1" eaLnBrk="1" hangingPunct="1">
              <a:buFont typeface="Arial"/>
              <a:buChar char="•"/>
              <a:defRPr/>
            </a:pPr>
            <a:r>
              <a:rPr lang="en-US" sz="1200" dirty="0" smtClean="0">
                <a:latin typeface="Verdana" charset="0"/>
              </a:rPr>
              <a:t>Low Resolution Mode (LRM) and</a:t>
            </a:r>
          </a:p>
          <a:p>
            <a:pPr marL="685800" lvl="1" eaLnBrk="1" hangingPunct="1">
              <a:buFont typeface="Arial"/>
              <a:buChar char="•"/>
              <a:defRPr/>
            </a:pPr>
            <a:r>
              <a:rPr lang="en-US" sz="1200" dirty="0" smtClean="0">
                <a:latin typeface="Verdana" charset="0"/>
              </a:rPr>
              <a:t>Nadir high res. SAR mode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600" dirty="0" smtClean="0">
                <a:latin typeface="Verdana" charset="0"/>
              </a:rPr>
              <a:t>2 tracking modes: </a:t>
            </a:r>
          </a:p>
          <a:p>
            <a:pPr marL="685800" lvl="1" eaLnBrk="1" hangingPunct="1">
              <a:buFont typeface="Arial"/>
              <a:buChar char="•"/>
              <a:defRPr/>
            </a:pPr>
            <a:r>
              <a:rPr lang="en-US" sz="1200" dirty="0" smtClean="0">
                <a:latin typeface="Verdana" charset="0"/>
              </a:rPr>
              <a:t>Closed-loop (traditional) and</a:t>
            </a:r>
          </a:p>
          <a:p>
            <a:pPr marL="685800" lvl="1" eaLnBrk="1" hangingPunct="1">
              <a:buFont typeface="Arial"/>
              <a:buChar char="•"/>
              <a:defRPr/>
            </a:pPr>
            <a:r>
              <a:rPr lang="en-US" sz="1200" dirty="0" smtClean="0">
                <a:latin typeface="Verdana" charset="0"/>
              </a:rPr>
              <a:t>Open-loop tracking modes over rough surfaces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600" dirty="0" smtClean="0">
                <a:latin typeface="Verdana" charset="0"/>
              </a:rPr>
              <a:t>Any radar mode can be combined to any tracking mode</a:t>
            </a:r>
            <a:endParaRPr lang="en-GB" sz="1600" dirty="0" smtClean="0">
              <a:latin typeface="Verdana" charset="0"/>
            </a:endParaRPr>
          </a:p>
          <a:p>
            <a:pPr>
              <a:defRPr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428229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cs typeface="+mj-cs"/>
              </a:rPr>
              <a:t>S3: Precise Orbit Determination (POD) 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6772"/>
            <a:ext cx="7633313" cy="452596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8 channel GPS receiver (~3m NRT, 2-3cm on ground)</a:t>
            </a:r>
          </a:p>
          <a:p>
            <a:pPr marL="1524000" lvl="2" indent="-355600" defTabSz="609600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Satellite Navigation – AOCS (on-board – permanent function)</a:t>
            </a:r>
          </a:p>
          <a:p>
            <a:pPr marL="1524000" lvl="2" indent="-355600" defTabSz="609600" eaLnBrk="1" hangingPunct="1">
              <a:lnSpc>
                <a:spcPct val="80000"/>
              </a:lnSpc>
              <a:defRPr/>
            </a:pPr>
            <a:r>
              <a:rPr lang="en-US" sz="1600" dirty="0" err="1" smtClean="0">
                <a:solidFill>
                  <a:schemeClr val="tx1"/>
                </a:solidFill>
              </a:rPr>
              <a:t>Datation</a:t>
            </a:r>
            <a:r>
              <a:rPr lang="en-US" sz="1600" dirty="0" smtClean="0">
                <a:solidFill>
                  <a:schemeClr val="tx1"/>
                </a:solidFill>
              </a:rPr>
              <a:t> of scientific telemetry (on-board – permanent function)</a:t>
            </a:r>
          </a:p>
          <a:p>
            <a:pPr marL="1524000" lvl="2" indent="-355600" defTabSz="609600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Control of SRAL open-loop tracking (on-board – commanded function)</a:t>
            </a:r>
          </a:p>
          <a:p>
            <a:pPr marL="1524000" lvl="2" indent="-355600" defTabSz="609600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POD (on ground)</a:t>
            </a:r>
          </a:p>
          <a:p>
            <a:pPr marL="1524000" lvl="2" indent="-355600" defTabSz="609600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USO frequency monitoring (on-ground)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DORIS Navigation receiver (~1 cm)</a:t>
            </a:r>
          </a:p>
          <a:p>
            <a:pPr marL="1520825"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Provide USO frequency to SRAL (on-board – permanent function)</a:t>
            </a:r>
          </a:p>
          <a:p>
            <a:pPr marL="1520825"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Control of SRAL open-loop tracking (on-board – commanded function)</a:t>
            </a:r>
          </a:p>
          <a:p>
            <a:pPr marL="1520825"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POD (on ground)</a:t>
            </a:r>
          </a:p>
          <a:p>
            <a:pPr marL="1520825"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USO frequency monitoring (on-ground)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Laser Retro-Reflector (&lt;2 cm)</a:t>
            </a:r>
          </a:p>
          <a:p>
            <a:pPr marL="1520825" lvl="2" defTabSz="304800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Contribution to POD, validation of POD solution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GB" sz="160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POD radial accuracy requirements (</a:t>
            </a:r>
            <a:r>
              <a:rPr lang="en-US" sz="1800" b="1" dirty="0" err="1" smtClean="0">
                <a:solidFill>
                  <a:schemeClr val="tx1"/>
                </a:solidFill>
              </a:rPr>
              <a:t>rms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</a:p>
          <a:p>
            <a:pPr marL="1520825" lvl="2" eaLnBrk="1" hangingPunct="1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Near Real Time (NRT &lt; 3h): 10 cm (8 cm goal)</a:t>
            </a:r>
          </a:p>
          <a:p>
            <a:pPr marL="1520825" lvl="2" eaLnBrk="1" hangingPunct="1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Short Time Critical (STC &lt; 48h): 4 cm (3 cm goal)</a:t>
            </a:r>
          </a:p>
          <a:p>
            <a:pPr marL="1520825" lvl="2" eaLnBrk="1" hangingPunct="1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Non Time Critical (NTC &lt; 1 month): 3 cm (2 cm goal)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sz="1600" b="1" dirty="0" smtClean="0">
              <a:solidFill>
                <a:schemeClr val="tx1"/>
              </a:solidFill>
            </a:endParaRPr>
          </a:p>
        </p:txBody>
      </p:sp>
      <p:pic>
        <p:nvPicPr>
          <p:cNvPr id="77827" name="Picture 5" descr="ANd9GcSX53xypYXLodnOFQXhFY14BGZE4JFP9lR3VNWYDdnVAnGsziAWZ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960688"/>
            <a:ext cx="85566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5575" y="1448780"/>
            <a:ext cx="13684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AutoShape 16"/>
          <p:cNvSpPr>
            <a:spLocks noChangeAspect="1" noChangeArrowheads="1" noTextEdit="1"/>
          </p:cNvSpPr>
          <p:nvPr/>
        </p:nvSpPr>
        <p:spPr bwMode="auto">
          <a:xfrm>
            <a:off x="7272338" y="4508500"/>
            <a:ext cx="30591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783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545013"/>
            <a:ext cx="15303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175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4"/>
          <p:cNvSpPr>
            <a:spLocks noGrp="1" noChangeArrowheads="1"/>
          </p:cNvSpPr>
          <p:nvPr>
            <p:ph type="title"/>
          </p:nvPr>
        </p:nvSpPr>
        <p:spPr>
          <a:xfrm>
            <a:off x="143508" y="0"/>
            <a:ext cx="705643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cs typeface="+mj-cs"/>
              </a:rPr>
              <a:t>S3 OLCI: Technical details</a:t>
            </a:r>
          </a:p>
        </p:txBody>
      </p:sp>
      <p:sp>
        <p:nvSpPr>
          <p:cNvPr id="54274" name="Text Box 6"/>
          <p:cNvSpPr txBox="1">
            <a:spLocks noChangeArrowheads="1"/>
          </p:cNvSpPr>
          <p:nvPr/>
        </p:nvSpPr>
        <p:spPr bwMode="auto">
          <a:xfrm>
            <a:off x="9525" y="1341438"/>
            <a:ext cx="439578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Font typeface="Wingdings" charset="0"/>
              <a:buNone/>
            </a:pPr>
            <a:r>
              <a:rPr lang="en-GB" sz="1400" dirty="0">
                <a:latin typeface="Verdana" charset="0"/>
              </a:rPr>
              <a:t>Basic configuration similar to MERIS:</a:t>
            </a:r>
          </a:p>
          <a:p>
            <a:pPr eaLnBrk="1" hangingPunct="1">
              <a:spcBef>
                <a:spcPct val="25000"/>
              </a:spcBef>
              <a:buFont typeface="Wingdings" charset="0"/>
              <a:buNone/>
            </a:pPr>
            <a:r>
              <a:rPr lang="en-GB" sz="1400" b="0" dirty="0">
                <a:latin typeface="Verdana" charset="0"/>
              </a:rPr>
              <a:t>5 Camera Optical Sub Assemblies (COSA), </a:t>
            </a:r>
          </a:p>
          <a:p>
            <a:pPr eaLnBrk="1" hangingPunct="1">
              <a:spcBef>
                <a:spcPct val="25000"/>
              </a:spcBef>
              <a:buFont typeface="Wingdings" charset="0"/>
              <a:buNone/>
            </a:pPr>
            <a:r>
              <a:rPr lang="en-GB" sz="1400" b="0" dirty="0">
                <a:latin typeface="Verdana" charset="0"/>
              </a:rPr>
              <a:t>5 Focal Plane Assemblies (FPA), </a:t>
            </a:r>
          </a:p>
          <a:p>
            <a:pPr eaLnBrk="1" hangingPunct="1">
              <a:spcBef>
                <a:spcPct val="25000"/>
              </a:spcBef>
              <a:buFont typeface="Wingdings" charset="0"/>
              <a:buNone/>
            </a:pPr>
            <a:r>
              <a:rPr lang="en-GB" sz="1400" b="0" dirty="0">
                <a:latin typeface="Verdana" charset="0"/>
              </a:rPr>
              <a:t>5 Video Acquisition Modules (VAM), </a:t>
            </a:r>
          </a:p>
          <a:p>
            <a:pPr eaLnBrk="1" hangingPunct="1">
              <a:spcBef>
                <a:spcPct val="25000"/>
              </a:spcBef>
              <a:buFont typeface="Wingdings" charset="0"/>
              <a:buNone/>
            </a:pPr>
            <a:r>
              <a:rPr lang="en-GB" sz="1400" b="0" dirty="0">
                <a:latin typeface="Verdana" charset="0"/>
              </a:rPr>
              <a:t>1 Scrambling Window Assembly (SWA), </a:t>
            </a:r>
          </a:p>
          <a:p>
            <a:pPr eaLnBrk="1" hangingPunct="1">
              <a:spcBef>
                <a:spcPct val="25000"/>
              </a:spcBef>
              <a:buFont typeface="Wingdings" charset="0"/>
              <a:buNone/>
            </a:pPr>
            <a:r>
              <a:rPr lang="en-GB" sz="1400" b="0" dirty="0">
                <a:latin typeface="Verdana" charset="0"/>
              </a:rPr>
              <a:t>1 OLCI Electronic Unit (OEU) managing all the instrument functions, </a:t>
            </a:r>
          </a:p>
          <a:p>
            <a:pPr eaLnBrk="1" hangingPunct="1">
              <a:spcBef>
                <a:spcPct val="25000"/>
              </a:spcBef>
              <a:buFont typeface="Wingdings" charset="0"/>
              <a:buNone/>
            </a:pPr>
            <a:r>
              <a:rPr lang="en-GB" sz="1400" b="0" dirty="0">
                <a:latin typeface="Verdana" charset="0"/>
              </a:rPr>
              <a:t>1 calibration assembly allowing a radiometric and spectral calibration</a:t>
            </a:r>
          </a:p>
        </p:txBody>
      </p:sp>
      <p:sp>
        <p:nvSpPr>
          <p:cNvPr id="219" name="Rectangle 214"/>
          <p:cNvSpPr>
            <a:spLocks noChangeArrowheads="1"/>
          </p:cNvSpPr>
          <p:nvPr/>
        </p:nvSpPr>
        <p:spPr bwMode="auto">
          <a:xfrm>
            <a:off x="4467225" y="1374775"/>
            <a:ext cx="4575175" cy="5435600"/>
          </a:xfrm>
          <a:prstGeom prst="rect">
            <a:avLst/>
          </a:prstGeom>
          <a:solidFill>
            <a:schemeClr val="bg1"/>
          </a:solidFill>
          <a:ln w="9525">
            <a:solidFill>
              <a:srgbClr val="4D4F53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buFont typeface="Wingdings" charset="2"/>
              <a:buChar char="q"/>
              <a:defRPr/>
            </a:pPr>
            <a:endParaRPr lang="fr-FR" sz="2400" b="0">
              <a:latin typeface="Verdana" pitchFamily="-109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4276" name="Picture 9" descr="OLCI 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0" t="2222" r="2159" b="3174"/>
          <a:stretch>
            <a:fillRect/>
          </a:stretch>
        </p:blipFill>
        <p:spPr bwMode="auto">
          <a:xfrm>
            <a:off x="4511675" y="1444625"/>
            <a:ext cx="448151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5640">
            <a:off x="6850063" y="4592638"/>
            <a:ext cx="18049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icture 4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" y="4005263"/>
            <a:ext cx="4294188" cy="2781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4279" name="Rectangle 11"/>
          <p:cNvSpPr>
            <a:spLocks noChangeArrowheads="1"/>
          </p:cNvSpPr>
          <p:nvPr/>
        </p:nvSpPr>
        <p:spPr bwMode="auto">
          <a:xfrm>
            <a:off x="2794000" y="4813300"/>
            <a:ext cx="11096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</a:pPr>
            <a:r>
              <a:rPr lang="en-GB" sz="1200">
                <a:solidFill>
                  <a:srgbClr val="464847"/>
                </a:solidFill>
                <a:latin typeface="Verdana" charset="0"/>
              </a:rPr>
              <a:t>Optical layout</a:t>
            </a:r>
          </a:p>
        </p:txBody>
      </p:sp>
      <p:grpSp>
        <p:nvGrpSpPr>
          <p:cNvPr id="54280" name="Group 18"/>
          <p:cNvGrpSpPr>
            <a:grpSpLocks/>
          </p:cNvGrpSpPr>
          <p:nvPr/>
        </p:nvGrpSpPr>
        <p:grpSpPr bwMode="auto">
          <a:xfrm>
            <a:off x="4530725" y="4902200"/>
            <a:ext cx="1878013" cy="1790700"/>
            <a:chOff x="7004050" y="4787900"/>
            <a:chExt cx="2033608" cy="17907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4050" y="4787900"/>
              <a:ext cx="2019300" cy="1760077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54282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837" y="5904861"/>
              <a:ext cx="771821" cy="67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3_Default Design 12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0E00C8"/>
      </a:hlink>
      <a:folHlink>
        <a:srgbClr val="9A9B9C"/>
      </a:folHlink>
    </a:clrScheme>
    <a:fontScheme name="3_Default Desig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3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0E00C8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3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4224F6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4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4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Custom 2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43E3FE"/>
      </a:hlink>
      <a:folHlink>
        <a:srgbClr val="9A9B9C"/>
      </a:folHlink>
    </a:clrScheme>
    <a:fontScheme name="3_Default Desig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0E00C8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13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4224F6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PML Peter Presentation">
  <a:themeElements>
    <a:clrScheme name="1_PML Peter Presentation 1">
      <a:dk1>
        <a:srgbClr val="000000"/>
      </a:dk1>
      <a:lt1>
        <a:srgbClr val="FFFFFF"/>
      </a:lt1>
      <a:dk2>
        <a:srgbClr val="007E8E"/>
      </a:dk2>
      <a:lt2>
        <a:srgbClr val="808080"/>
      </a:lt2>
      <a:accent1>
        <a:srgbClr val="DDDDDD"/>
      </a:accent1>
      <a:accent2>
        <a:srgbClr val="596F96"/>
      </a:accent2>
      <a:accent3>
        <a:srgbClr val="FFFFFF"/>
      </a:accent3>
      <a:accent4>
        <a:srgbClr val="000000"/>
      </a:accent4>
      <a:accent5>
        <a:srgbClr val="EBEBEB"/>
      </a:accent5>
      <a:accent6>
        <a:srgbClr val="506487"/>
      </a:accent6>
      <a:hlink>
        <a:srgbClr val="009999"/>
      </a:hlink>
      <a:folHlink>
        <a:srgbClr val="687733"/>
      </a:folHlink>
    </a:clrScheme>
    <a:fontScheme name="1_PML Peter Presentatio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1_PML Peter Presentation 1">
        <a:dk1>
          <a:srgbClr val="000000"/>
        </a:dk1>
        <a:lt1>
          <a:srgbClr val="FFFFFF"/>
        </a:lt1>
        <a:dk2>
          <a:srgbClr val="007E8E"/>
        </a:dk2>
        <a:lt2>
          <a:srgbClr val="808080"/>
        </a:lt2>
        <a:accent1>
          <a:srgbClr val="DDDDDD"/>
        </a:accent1>
        <a:accent2>
          <a:srgbClr val="596F96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06487"/>
        </a:accent6>
        <a:hlink>
          <a:srgbClr val="009999"/>
        </a:hlink>
        <a:folHlink>
          <a:srgbClr val="6877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6426</TotalTime>
  <Words>5219</Words>
  <Application>Microsoft Office PowerPoint</Application>
  <PresentationFormat>On-screen Show (4:3)</PresentationFormat>
  <Paragraphs>1154</Paragraphs>
  <Slides>52</Slides>
  <Notes>32</Notes>
  <HiddenSlides>21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Custom Design</vt:lpstr>
      <vt:lpstr>3_Default Design</vt:lpstr>
      <vt:lpstr>4_Default Design</vt:lpstr>
      <vt:lpstr>Blank</vt:lpstr>
      <vt:lpstr>7_Default Design</vt:lpstr>
      <vt:lpstr>6_Custom Design</vt:lpstr>
      <vt:lpstr>1_PML Peter Presentation</vt:lpstr>
      <vt:lpstr>Blank Presentation</vt:lpstr>
      <vt:lpstr>1_Blank Presentation</vt:lpstr>
      <vt:lpstr>Visio</vt:lpstr>
      <vt:lpstr>Acrobat Document</vt:lpstr>
      <vt:lpstr>The Sentinel-3 Mission</vt:lpstr>
      <vt:lpstr>Outline</vt:lpstr>
      <vt:lpstr>S3 Background: Objectives</vt:lpstr>
      <vt:lpstr>Sentinel-3: Continuity of ENVISAT Ocean Observation </vt:lpstr>
      <vt:lpstr>Sentinel-3: Instrument Swath and Satellite Orbit</vt:lpstr>
      <vt:lpstr>Sentinel-3 Optical Revisit time and coverage</vt:lpstr>
      <vt:lpstr>S3 SAR RADAR Altimeter and Microwave Radiometer</vt:lpstr>
      <vt:lpstr>S3: Precise Orbit Determination (POD) </vt:lpstr>
      <vt:lpstr>S3 OLCI: Technical details</vt:lpstr>
      <vt:lpstr>Slide 10</vt:lpstr>
      <vt:lpstr>Transect showing MERIS sunglint, MERIS band 9 (708 nm) Hawaii 20030705</vt:lpstr>
      <vt:lpstr>Slide 12</vt:lpstr>
      <vt:lpstr>Slide 13</vt:lpstr>
      <vt:lpstr>Sea and Land Surface Temperature Radiometer SLSTR</vt:lpstr>
      <vt:lpstr>Key Improvements: SLSTR vs AATSR…</vt:lpstr>
      <vt:lpstr>Slide 16</vt:lpstr>
      <vt:lpstr>S3 SLSTR: Spectral Bands</vt:lpstr>
      <vt:lpstr>Slide 18</vt:lpstr>
      <vt:lpstr>S3 SLSTR: Scanning overview</vt:lpstr>
      <vt:lpstr>Slide 20</vt:lpstr>
      <vt:lpstr>SLSTR Scanners</vt:lpstr>
      <vt:lpstr>Slide 22</vt:lpstr>
      <vt:lpstr>SLSTR Scan Duty Cycle </vt:lpstr>
      <vt:lpstr>Scan sequence</vt:lpstr>
      <vt:lpstr>SLSTR Detectors</vt:lpstr>
      <vt:lpstr>Slide 26</vt:lpstr>
      <vt:lpstr>SLSTR Focal Plane Array (FPA) </vt:lpstr>
      <vt:lpstr>SLSTR: SWIR/TIR FPA (80 K)</vt:lpstr>
      <vt:lpstr>SLSTR: FPA window and optical input </vt:lpstr>
      <vt:lpstr>SLSTR: VIS FPA (~260 K) </vt:lpstr>
      <vt:lpstr>SLSTR Stirling-Cycle 50-80K Cryo-cooler</vt:lpstr>
      <vt:lpstr>S3 SLSTR: Calibration</vt:lpstr>
      <vt:lpstr>SLSTR Black Body Cavities</vt:lpstr>
      <vt:lpstr>SLSTR Visible Calibration (VISCAL)</vt:lpstr>
      <vt:lpstr>SLSTR: Standards traceable Verification process (component procurement up to calibration) </vt:lpstr>
      <vt:lpstr>SLSTR Calibration Facility</vt:lpstr>
      <vt:lpstr>Slide 37</vt:lpstr>
      <vt:lpstr>Slide 38</vt:lpstr>
      <vt:lpstr>Slide 39</vt:lpstr>
      <vt:lpstr>Slide 40</vt:lpstr>
      <vt:lpstr>ESA’s Earth Observation data Respective data policies</vt:lpstr>
      <vt:lpstr>Access to S3 Data from the Sentinel-3 PDGS</vt:lpstr>
      <vt:lpstr>Slide 43</vt:lpstr>
      <vt:lpstr>Slide 44</vt:lpstr>
      <vt:lpstr>Slide 45</vt:lpstr>
      <vt:lpstr>Slide 46</vt:lpstr>
      <vt:lpstr>S3 PDGS Data volume (uncompressed)</vt:lpstr>
      <vt:lpstr>Early S3 Mission Timeline: Cal/Val</vt:lpstr>
      <vt:lpstr>S3 Validation Team</vt:lpstr>
      <vt:lpstr>Sentinel-3: Status summary</vt:lpstr>
      <vt:lpstr>http://www.sen3symposium.org/</vt:lpstr>
      <vt:lpstr>Slide 52</vt:lpstr>
    </vt:vector>
  </TitlesOfParts>
  <Company>ESA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ESA's Ocean missions: today and tomorrow </dc:title>
  <dc:creator>Craig Donlon</dc:creator>
  <cp:lastModifiedBy>Hugh Kelliher</cp:lastModifiedBy>
  <cp:revision>252</cp:revision>
  <dcterms:created xsi:type="dcterms:W3CDTF">2011-03-18T16:03:33Z</dcterms:created>
  <dcterms:modified xsi:type="dcterms:W3CDTF">2012-07-03T14:57:16Z</dcterms:modified>
</cp:coreProperties>
</file>